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3"/>
  </p:notesMasterIdLst>
  <p:handoutMasterIdLst>
    <p:handoutMasterId r:id="rId44"/>
  </p:handoutMasterIdLst>
  <p:sldIdLst>
    <p:sldId id="296" r:id="rId2"/>
    <p:sldId id="819" r:id="rId3"/>
    <p:sldId id="820" r:id="rId4"/>
    <p:sldId id="821" r:id="rId5"/>
    <p:sldId id="822" r:id="rId6"/>
    <p:sldId id="823" r:id="rId7"/>
    <p:sldId id="824" r:id="rId8"/>
    <p:sldId id="825" r:id="rId9"/>
    <p:sldId id="826" r:id="rId10"/>
    <p:sldId id="827" r:id="rId11"/>
    <p:sldId id="828" r:id="rId12"/>
    <p:sldId id="829" r:id="rId13"/>
    <p:sldId id="830" r:id="rId14"/>
    <p:sldId id="831" r:id="rId15"/>
    <p:sldId id="832" r:id="rId16"/>
    <p:sldId id="833" r:id="rId17"/>
    <p:sldId id="834" r:id="rId18"/>
    <p:sldId id="835" r:id="rId19"/>
    <p:sldId id="836" r:id="rId20"/>
    <p:sldId id="837" r:id="rId21"/>
    <p:sldId id="838" r:id="rId22"/>
    <p:sldId id="839" r:id="rId23"/>
    <p:sldId id="797" r:id="rId24"/>
    <p:sldId id="840" r:id="rId25"/>
    <p:sldId id="799" r:id="rId26"/>
    <p:sldId id="800" r:id="rId27"/>
    <p:sldId id="803" r:id="rId28"/>
    <p:sldId id="804" r:id="rId29"/>
    <p:sldId id="805" r:id="rId30"/>
    <p:sldId id="806" r:id="rId31"/>
    <p:sldId id="807" r:id="rId32"/>
    <p:sldId id="818" r:id="rId33"/>
    <p:sldId id="809" r:id="rId34"/>
    <p:sldId id="810" r:id="rId35"/>
    <p:sldId id="811" r:id="rId36"/>
    <p:sldId id="812" r:id="rId37"/>
    <p:sldId id="813" r:id="rId38"/>
    <p:sldId id="814" r:id="rId39"/>
    <p:sldId id="815" r:id="rId40"/>
    <p:sldId id="817" r:id="rId41"/>
    <p:sldId id="716" r:id="rId4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99"/>
    <a:srgbClr val="3366CC"/>
    <a:srgbClr val="CC3300"/>
    <a:srgbClr val="FF0000"/>
    <a:srgbClr val="0066CC"/>
    <a:srgbClr val="FFFF66"/>
    <a:srgbClr val="EAEAE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932" autoAdjust="0"/>
    <p:restoredTop sz="91054" autoAdjust="0"/>
  </p:normalViewPr>
  <p:slideViewPr>
    <p:cSldViewPr>
      <p:cViewPr>
        <p:scale>
          <a:sx n="100" d="100"/>
          <a:sy n="100" d="100"/>
        </p:scale>
        <p:origin x="-700" y="104"/>
      </p:cViewPr>
      <p:guideLst>
        <p:guide orient="horz" pos="2160"/>
        <p:guide pos="2880"/>
      </p:guideLst>
    </p:cSldViewPr>
  </p:slideViewPr>
  <p:outlineViewPr>
    <p:cViewPr>
      <p:scale>
        <a:sx n="33" d="100"/>
        <a:sy n="33" d="100"/>
      </p:scale>
      <p:origin x="0" y="2786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2020/4/23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p14="http://schemas.microsoft.com/office/powerpoint/2010/main" xmlns=""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p14="http://schemas.microsoft.com/office/powerpoint/2010/main" xmlns=""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zh.wikipedia.org/wiki/%E7%AC%AC%E8%B0%B7%C2%B7%E5%B8%83%E6%8B%89%E8%B5%AB"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Now, we show our work in details </a:t>
            </a: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28</a:t>
            </a:fld>
            <a:endParaRPr lang="zh-CN" altLang="en-US"/>
          </a:p>
        </p:txBody>
      </p:sp>
    </p:spTree>
    <p:extLst>
      <p:ext uri="{BB962C8B-B14F-4D97-AF65-F5344CB8AC3E}">
        <p14:creationId xmlns="" xmlns:p14="http://schemas.microsoft.com/office/powerpoint/2010/main" val="2051051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74675" y="576263"/>
            <a:ext cx="5735638" cy="4302125"/>
          </a:xfrm>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Easy Decisions have two characteristics:</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high certainty degree and many repeated times.</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Let’s see a example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Each row is a mention,</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it corresponds a sentence in the corpus. It has subject, object and some candidate relations with scores </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We define certainty degree</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to evaluate whether s</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cores tend to concentrate in a single relation</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To distinguish easy decisions,</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we c</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onsider both certainty degree and repeated times of mentions with same tuple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Alpha is a small positive number to enforce that the more certain, the greater redundancy score we can obtain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From the example,</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Canberra as the capital of Australia is more confident </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29</a:t>
            </a:fld>
            <a:endParaRPr lang="zh-CN" altLang="en-US"/>
          </a:p>
        </p:txBody>
      </p:sp>
    </p:spTree>
    <p:extLst>
      <p:ext uri="{BB962C8B-B14F-4D97-AF65-F5344CB8AC3E}">
        <p14:creationId xmlns="" xmlns:p14="http://schemas.microsoft.com/office/powerpoint/2010/main" val="3104120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74675" y="576263"/>
            <a:ext cx="5735638" cy="4302125"/>
          </a:xfrm>
        </p:spPr>
      </p:sp>
      <p:sp>
        <p:nvSpPr>
          <p:cNvPr id="3" name="备注占位符 2"/>
          <p:cNvSpPr>
            <a:spLocks noGrp="1"/>
          </p:cNvSpPr>
          <p:nvPr>
            <p:ph type="body" idx="1"/>
          </p:nvPr>
        </p:nvSpPr>
        <p:spPr/>
        <p:txBody>
          <a:bodyPr/>
          <a:lstStyle/>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We</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also find other redundancies</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S-R and O-R redundancies evaluate whether a subject (or an object) meets the domain requirement of a relation.</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When computing the likelihood score,</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we use the scores of the same subjects and relations</a:t>
            </a: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For example,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“Australia” tend to be the subject of capital rather than birthplace, the subject domain of capital and birthplace are country and person respectively </a:t>
            </a:r>
            <a:endPar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Finally, R redundancies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evaluate </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whether a subject and an object have a relation. The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Likelihood score selects prominent information to measure the probability</a:t>
            </a:r>
            <a:endPar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marL="228600" indent="-228600">
              <a:buAutoNum type="arabicPeriod"/>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For example,</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there is a high probability of a relation between Australia and Canberra </a:t>
            </a: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30</a:t>
            </a:fld>
            <a:endParaRPr lang="zh-CN" altLang="en-US"/>
          </a:p>
        </p:txBody>
      </p:sp>
    </p:spTree>
    <p:extLst>
      <p:ext uri="{BB962C8B-B14F-4D97-AF65-F5344CB8AC3E}">
        <p14:creationId xmlns="" xmlns:p14="http://schemas.microsoft.com/office/powerpoint/2010/main" val="1265352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74675" y="576263"/>
            <a:ext cx="5735638" cy="4302125"/>
          </a:xfrm>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Now, we introduce the constraints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S-S domain constraint ensures the subjects of two relations with this constraints belong to different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domain, that</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is, the subjects of two relations are disjoint</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For example,</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it ensure relations </a:t>
            </a:r>
            <a:r>
              <a:rPr lang="en-US" altLang="zh-CN" sz="1600" baseline="0" dirty="0" err="1" smtClean="0">
                <a:latin typeface="Arial Unicode MS" panose="020B0604020202020204" pitchFamily="34" charset="-122"/>
                <a:ea typeface="Arial Unicode MS" panose="020B0604020202020204" pitchFamily="34" charset="-122"/>
                <a:cs typeface="Arial Unicode MS" panose="020B0604020202020204" pitchFamily="34" charset="-122"/>
              </a:rPr>
              <a:t>largestCity</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and </a:t>
            </a:r>
            <a:r>
              <a:rPr lang="en-US" altLang="zh-CN" sz="1600" baseline="0" dirty="0" err="1" smtClean="0">
                <a:latin typeface="Arial Unicode MS" panose="020B0604020202020204" pitchFamily="34" charset="-122"/>
                <a:ea typeface="Arial Unicode MS" panose="020B0604020202020204" pitchFamily="34" charset="-122"/>
                <a:cs typeface="Arial Unicode MS" panose="020B0604020202020204" pitchFamily="34" charset="-122"/>
              </a:rPr>
              <a:t>locationCity</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share no common entities between their subjects </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O-O and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S-O </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domain constraints have similar definition</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a:p>
            <a:pPr marL="228600" indent="-228600">
              <a:buAutoNum type="arabicPeriod"/>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For Uniqueness constraints,</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if a relation has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O uniqueness constraints, given a object, it should have unique subjects</a:t>
            </a:r>
          </a:p>
          <a:p>
            <a:pPr marL="228600" indent="-228600">
              <a:buAutoNum type="arabicPeriod"/>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For example,</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relation </a:t>
            </a:r>
            <a:r>
              <a:rPr lang="en-US" altLang="zh-CN" sz="1600" dirty="0" smtClean="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rPr>
              <a:t>capital has O</a:t>
            </a:r>
            <a:r>
              <a:rPr lang="en-US" altLang="zh-CN" sz="1600" baseline="0" dirty="0" smtClean="0">
                <a:solidFill>
                  <a:srgbClr val="00B050"/>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uniqueness,</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because a city can be capital of only one country.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a:r>
            <a:b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b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31</a:t>
            </a:fld>
            <a:endParaRPr lang="zh-CN" altLang="en-US"/>
          </a:p>
        </p:txBody>
      </p:sp>
    </p:spTree>
    <p:extLst>
      <p:ext uri="{BB962C8B-B14F-4D97-AF65-F5344CB8AC3E}">
        <p14:creationId xmlns="" xmlns:p14="http://schemas.microsoft.com/office/powerpoint/2010/main" val="19947767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Next, we show the experimental study</a:t>
            </a: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32</a:t>
            </a:fld>
            <a:endParaRPr lang="zh-CN" altLang="en-US"/>
          </a:p>
        </p:txBody>
      </p:sp>
    </p:spTree>
    <p:extLst>
      <p:ext uri="{BB962C8B-B14F-4D97-AF65-F5344CB8AC3E}">
        <p14:creationId xmlns="" xmlns:p14="http://schemas.microsoft.com/office/powerpoint/2010/main" val="3250074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 typeface="+mj-lt"/>
              <a:buAutoNum type="arabicPeriod"/>
            </a:pP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First,</a:t>
            </a:r>
            <a:r>
              <a:rPr lang="en-US" altLang="zh-CN"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o</a:t>
            </a: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ur approach obtains S-O redundancies, and makes easy decisions with collective inference in the first stage. </a:t>
            </a:r>
          </a:p>
          <a:p>
            <a:pPr marL="228600" indent="-228600">
              <a:buFont typeface="+mj-lt"/>
              <a:buAutoNum type="arabicPeriod"/>
            </a:pP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Then it</a:t>
            </a:r>
            <a:r>
              <a:rPr lang="en-US" altLang="zh-CN"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obtains other three redundancies, and makes</a:t>
            </a:r>
            <a:r>
              <a:rPr lang="en-US" altLang="zh-CN"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hard decisions with ILP in the second stage. </a:t>
            </a: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33</a:t>
            </a:fld>
            <a:endParaRPr lang="zh-CN" altLang="en-US"/>
          </a:p>
        </p:txBody>
      </p:sp>
    </p:spTree>
    <p:extLst>
      <p:ext uri="{BB962C8B-B14F-4D97-AF65-F5344CB8AC3E}">
        <p14:creationId xmlns="" xmlns:p14="http://schemas.microsoft.com/office/powerpoint/2010/main" val="356335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74675" y="576263"/>
            <a:ext cx="5735638" cy="4302125"/>
          </a:xfrm>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First,</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It computes the S-O redundancy scores for all tuples.</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1600" b="0" i="0" kern="1200" dirty="0" smtClean="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rPr>
              <a:t>In the first stage, easy decisions must be highly accurate</a:t>
            </a:r>
            <a:r>
              <a:rPr lang="en-US" altLang="zh-CN" sz="1600" b="0" i="0" kern="1200" baseline="0" dirty="0" smtClean="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b="0" i="0" kern="1200" dirty="0" smtClean="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rPr>
              <a:t>to avoid error propagation.</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So we </a:t>
            </a:r>
            <a:r>
              <a:rPr lang="en-US" altLang="zh-CN" sz="1600" b="0" i="0" kern="1200" dirty="0" smtClean="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rPr>
              <a:t>consider the top-one relations only.</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In the loop</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we first put the candidate with the highest score into the decisions set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Once a decision is made, disagreements are resolved immediately with domain</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and uniqueness constraints directly</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The above process is repeated until the highest score in the max-heap is less</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than a threshold</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baseline="0" dirty="0" err="1" smtClean="0">
                <a:latin typeface="Arial Unicode MS" panose="020B0604020202020204" pitchFamily="34" charset="-122"/>
                <a:ea typeface="Arial Unicode MS" panose="020B0604020202020204" pitchFamily="34" charset="-122"/>
                <a:cs typeface="Arial Unicode MS" panose="020B0604020202020204" pitchFamily="34" charset="-122"/>
              </a:rPr>
              <a:t>epsɪlɒn</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which is to ensure</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the correctness of decisions.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Stage 1 greatly reduces the variables and constraints encoded in the ILP</a:t>
            </a:r>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34</a:t>
            </a:fld>
            <a:endParaRPr lang="zh-CN" altLang="en-US"/>
          </a:p>
        </p:txBody>
      </p:sp>
    </p:spTree>
    <p:extLst>
      <p:ext uri="{BB962C8B-B14F-4D97-AF65-F5344CB8AC3E}">
        <p14:creationId xmlns="" xmlns:p14="http://schemas.microsoft.com/office/powerpoint/2010/main" val="1087028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In the second stage, our goal is to find an optimal</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configuration for the remaining candidates, making use of other three redundancies, solving</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the disagreements by domain and uniqueness constraints encoded</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in ILP</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 we use</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CPLEX to solve it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For each candidate,</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t</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he objective function</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consists of two parts:  The former is designed to encourage the model to select candidates meeting the domain requirements of relations, and the latter is designed to give consideration to decisions produced by local extractors.</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35</a:t>
            </a:fld>
            <a:endParaRPr lang="zh-CN" altLang="en-US"/>
          </a:p>
        </p:txBody>
      </p:sp>
    </p:spTree>
    <p:extLst>
      <p:ext uri="{BB962C8B-B14F-4D97-AF65-F5344CB8AC3E}">
        <p14:creationId xmlns="" xmlns:p14="http://schemas.microsoft.com/office/powerpoint/2010/main" val="192331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Next, we show the experimental study</a:t>
            </a: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36</a:t>
            </a:fld>
            <a:endParaRPr lang="zh-CN" altLang="en-US"/>
          </a:p>
        </p:txBody>
      </p:sp>
    </p:spTree>
    <p:extLst>
      <p:ext uri="{BB962C8B-B14F-4D97-AF65-F5344CB8AC3E}">
        <p14:creationId xmlns="" xmlns:p14="http://schemas.microsoft.com/office/powerpoint/2010/main" val="3250074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1. All experiments are conducted on two datasets</a:t>
            </a:r>
            <a:r>
              <a:rPr lang="en-US" altLang="zh-CN"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Arial Unicode MS" panose="020B0604020202020204" pitchFamily="34" charset="-122"/>
                <a:ea typeface="Arial Unicode MS" panose="020B0604020202020204" pitchFamily="34" charset="-122"/>
                <a:cs typeface="Arial Unicode MS" panose="020B0604020202020204" pitchFamily="34" charset="-122"/>
              </a:rPr>
              <a:t>2. We compare our approach with the</a:t>
            </a:r>
            <a:r>
              <a:rPr lang="en-US" altLang="zh-CN"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popular and the state-of-the-art solutions. </a:t>
            </a: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37</a:t>
            </a:fld>
            <a:endParaRPr lang="zh-CN" altLang="en-US"/>
          </a:p>
        </p:txBody>
      </p:sp>
    </p:spTree>
    <p:extLst>
      <p:ext uri="{BB962C8B-B14F-4D97-AF65-F5344CB8AC3E}">
        <p14:creationId xmlns="" xmlns:p14="http://schemas.microsoft.com/office/powerpoint/2010/main" val="1330876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7</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74675" y="576263"/>
            <a:ext cx="5735638" cy="4302125"/>
          </a:xfrm>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For effectiveness, we use Precision-Recall Curve</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to measure. </a:t>
            </a:r>
          </a:p>
          <a:p>
            <a:pPr marL="0" indent="0">
              <a:buNone/>
            </a:pPr>
            <a:r>
              <a:rPr lang="en-US" altLang="zh-CN" sz="1600" b="0" i="0" kern="1200" baseline="0" dirty="0" smtClean="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rPr>
              <a:t>Our approach performs best, and </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improves over them by </a:t>
            </a:r>
            <a:r>
              <a:rPr lang="en-US" altLang="zh-CN" sz="1600" b="0" i="0" kern="1200" baseline="0" dirty="0" smtClean="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rPr>
              <a:t>4%-28% in the low recall portion.</a:t>
            </a:r>
            <a:endParaRPr lang="en-US" altLang="zh-CN" sz="1600" b="0" i="0" kern="1200" dirty="0" smtClean="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38</a:t>
            </a:fld>
            <a:endParaRPr lang="zh-CN" altLang="en-US"/>
          </a:p>
        </p:txBody>
      </p:sp>
    </p:spTree>
    <p:extLst>
      <p:ext uri="{BB962C8B-B14F-4D97-AF65-F5344CB8AC3E}">
        <p14:creationId xmlns="" xmlns:p14="http://schemas.microsoft.com/office/powerpoint/2010/main" val="399204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74675" y="576263"/>
            <a:ext cx="5735638" cy="4302125"/>
          </a:xfrm>
        </p:spPr>
      </p:sp>
      <p:sp>
        <p:nvSpPr>
          <p:cNvPr id="3" name="备注占位符 2"/>
          <p:cNvSpPr>
            <a:spLocks noGrp="1"/>
          </p:cNvSpPr>
          <p:nvPr>
            <p:ph type="body" idx="1"/>
          </p:nvPr>
        </p:nvSpPr>
        <p:spPr/>
        <p:txBody>
          <a:bodyPr/>
          <a:lstStyle/>
          <a:p>
            <a:pPr marL="0" indent="0">
              <a:buNone/>
            </a:pPr>
            <a:r>
              <a:rPr lang="en-US" altLang="zh-CN" sz="1600" b="0" i="0" kern="1200" dirty="0" smtClean="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rPr>
              <a:t>For efficiency, o</a:t>
            </a:r>
            <a:r>
              <a:rPr lang="en-US" altLang="zh-CN" sz="1600" b="0" i="0" kern="1200" baseline="0" dirty="0" smtClean="0">
                <a:solidFill>
                  <a:schemeClr val="tx1"/>
                </a:solidFill>
                <a:effectLst/>
                <a:latin typeface="Arial Unicode MS" panose="020B0604020202020204" pitchFamily="34" charset="-122"/>
                <a:ea typeface="Arial Unicode MS" panose="020B0604020202020204" pitchFamily="34" charset="-122"/>
                <a:cs typeface="Arial Unicode MS" panose="020B0604020202020204" pitchFamily="34" charset="-122"/>
              </a:rPr>
              <a:t>ur approach is 14-63 times faster than them</a:t>
            </a: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39</a:t>
            </a:fld>
            <a:endParaRPr lang="zh-CN" altLang="en-US"/>
          </a:p>
        </p:txBody>
      </p:sp>
    </p:spTree>
    <p:extLst>
      <p:ext uri="{BB962C8B-B14F-4D97-AF65-F5344CB8AC3E}">
        <p14:creationId xmlns="" xmlns:p14="http://schemas.microsoft.com/office/powerpoint/2010/main" val="39267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74675" y="576263"/>
            <a:ext cx="5735638" cy="4302125"/>
          </a:xfrm>
        </p:spPr>
      </p:sp>
      <p:sp>
        <p:nvSpPr>
          <p:cNvPr id="3" name="备注占位符 2"/>
          <p:cNvSpPr>
            <a:spLocks noGrp="1"/>
          </p:cNvSpPr>
          <p:nvPr>
            <p:ph type="body" idx="1"/>
          </p:nvPr>
        </p:nvSpPr>
        <p:spPr/>
        <p:txBody>
          <a:bodyPr/>
          <a:lstStyle/>
          <a:p>
            <a:pPr marL="228600" indent="-228600">
              <a:buAutoNum type="arabicPeriod"/>
            </a:pPr>
            <a:r>
              <a:rPr lang="en-US" altLang="zh-CN"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In this work, we introduce an [fast … redundancies];</a:t>
            </a:r>
          </a:p>
          <a:p>
            <a:pPr marL="228600" indent="-228600">
              <a:buAutoNum type="arabicPeriod"/>
            </a:pPr>
            <a:r>
              <a:rPr lang="en-US" altLang="zh-CN"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The framework first make easy decisions by collective inference; then make hard decisions by ILP</a:t>
            </a:r>
          </a:p>
          <a:p>
            <a:pPr marL="228600" indent="-228600">
              <a:buAutoNum type="arabicPeriod"/>
            </a:pPr>
            <a:r>
              <a:rPr lang="en-US" altLang="zh-CN"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The experimental study shows that our approach has the dual advantages of effectiveness and efficiency.</a:t>
            </a: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40</a:t>
            </a:fld>
            <a:endParaRPr lang="zh-CN" altLang="en-US"/>
          </a:p>
        </p:txBody>
      </p:sp>
    </p:spTree>
    <p:extLst>
      <p:ext uri="{BB962C8B-B14F-4D97-AF65-F5344CB8AC3E}">
        <p14:creationId xmlns="" xmlns:p14="http://schemas.microsoft.com/office/powerpoint/2010/main" val="3164028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itchFamily="34" charset="0"/>
                <a:ea typeface="宋体" pitchFamily="2" charset="-122"/>
                <a:cs typeface="+mn-cs"/>
              </a:rPr>
              <a:t>名丹麦天文学家</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第谷</a:t>
            </a:r>
            <a:r>
              <a:rPr lang="en-US" altLang="zh-CN" sz="1200" b="0" i="0" u="none" strike="noStrike" kern="1200" dirty="0" smtClean="0">
                <a:solidFill>
                  <a:schemeClr val="tx1"/>
                </a:solidFill>
                <a:latin typeface="Arial" pitchFamily="34" charset="0"/>
                <a:ea typeface="宋体" pitchFamily="2" charset="-122"/>
                <a:cs typeface="+mn-cs"/>
                <a:hlinkClick r:id="rId3" tooltip="第谷·布拉赫"/>
              </a:rPr>
              <a:t>·</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布拉赫</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18</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22</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ChangeArrowheads="1" noTextEdit="1"/>
          </p:cNvSpPr>
          <p:nvPr>
            <p:ph type="sldImg"/>
          </p:nvPr>
        </p:nvSpPr>
        <p:spPr>
          <a:ln/>
        </p:spPr>
      </p:sp>
      <p:sp>
        <p:nvSpPr>
          <p:cNvPr id="110595" name="备注占位符 2"/>
          <p:cNvSpPr>
            <a:spLocks noGrp="1"/>
          </p:cNvSpPr>
          <p:nvPr>
            <p:ph type="body" idx="1"/>
          </p:nvPr>
        </p:nvSpPr>
        <p:spPr>
          <a:noFill/>
          <a:ln/>
        </p:spPr>
        <p:txBody>
          <a:bodyPr/>
          <a:lstStyle/>
          <a:p>
            <a:r>
              <a:rPr lang="zh-CN" altLang="en-US" smtClean="0">
                <a:latin typeface="Arial" charset="0"/>
              </a:rPr>
              <a:t>在已有研究基础上，我们针对普便存在的以难解易现象，深入分析了难解实例和易解实例的特性，猜想：在难易之间可能存在分离线，并思考了近似计算难解实例的可能性。</a:t>
            </a:r>
            <a:endParaRPr lang="en-US" altLang="zh-CN" smtClean="0">
              <a:latin typeface="Arial" charset="0"/>
            </a:endParaRPr>
          </a:p>
          <a:p>
            <a:r>
              <a:rPr lang="zh-CN" altLang="en-US" smtClean="0">
                <a:latin typeface="Arial" charset="0"/>
              </a:rPr>
              <a:t>例如：结合任务感知、数据感知、新型存储，开展大数据近似计算研究。</a:t>
            </a:r>
          </a:p>
        </p:txBody>
      </p:sp>
      <p:sp>
        <p:nvSpPr>
          <p:cNvPr id="110596" name="日期占位符 3"/>
          <p:cNvSpPr>
            <a:spLocks noGrp="1"/>
          </p:cNvSpPr>
          <p:nvPr>
            <p:ph type="dt" sz="quarter" idx="1"/>
          </p:nvPr>
        </p:nvSpPr>
        <p:spPr>
          <a:noFill/>
        </p:spPr>
        <p:txBody>
          <a:bodyPr/>
          <a:lstStyle/>
          <a:p>
            <a:endParaRPr lang="en-US" altLang="zh-CN" smtClean="0">
              <a:latin typeface="Arial" charset="0"/>
            </a:endParaRPr>
          </a:p>
        </p:txBody>
      </p:sp>
      <p:sp>
        <p:nvSpPr>
          <p:cNvPr id="110597" name="页脚占位符 4"/>
          <p:cNvSpPr>
            <a:spLocks noGrp="1"/>
          </p:cNvSpPr>
          <p:nvPr>
            <p:ph type="ftr" sz="quarter" idx="4"/>
          </p:nvPr>
        </p:nvSpPr>
        <p:spPr>
          <a:noFill/>
        </p:spPr>
        <p:txBody>
          <a:bodyPr/>
          <a:lstStyle/>
          <a:p>
            <a:endParaRPr lang="en-US" altLang="zh-CN" smtClean="0">
              <a:latin typeface="Arial" charset="0"/>
            </a:endParaRPr>
          </a:p>
        </p:txBody>
      </p:sp>
      <p:sp>
        <p:nvSpPr>
          <p:cNvPr id="110598" name="灯片编号占位符 5"/>
          <p:cNvSpPr>
            <a:spLocks noGrp="1"/>
          </p:cNvSpPr>
          <p:nvPr>
            <p:ph type="sldNum" sz="quarter" idx="5"/>
          </p:nvPr>
        </p:nvSpPr>
        <p:spPr>
          <a:noFill/>
        </p:spPr>
        <p:txBody>
          <a:bodyPr/>
          <a:lstStyle/>
          <a:p>
            <a:fld id="{4FE623D8-FBCA-4B71-B08B-33DB3838EB75}" type="slidenum">
              <a:rPr lang="en-US" altLang="zh-CN" smtClean="0"/>
              <a:pPr/>
              <a:t>23</a:t>
            </a:fld>
            <a:endParaRPr lang="en-US"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smtClean="0"/>
              <a:t>As we know,</a:t>
            </a:r>
            <a:r>
              <a:rPr lang="en-US" altLang="zh-CN" baseline="0" dirty="0" smtClean="0"/>
              <a:t> Relation extraction (RE) has been extensively studied due to its crucial role for many knowledge based applications, such as question answering, knowledge graph, and recommender system.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smtClean="0"/>
              <a:t>There are two types of relation extractors: local and global. The former identify relationships between entity pairs individually according to the local features of sentences; The latter make decisions by further considering joint features of the entire corpus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smtClean="0"/>
              <a:t>Global relation extractors are able to resolve conflict decisions, and to utilize the dependencies among extracted facts to improve the performance, commonly by formalizing RE as a constrained optimization problem</a:t>
            </a:r>
            <a:r>
              <a:rPr lang="en-US" altLang="zh-CN" baseline="0" dirty="0" smtClean="0"/>
              <a:t> </a:t>
            </a:r>
            <a:r>
              <a:rPr lang="en-US" altLang="zh-CN" dirty="0" smtClean="0"/>
              <a:t>and solving RE with integer linear programming</a:t>
            </a:r>
            <a:br>
              <a:rPr lang="en-US" altLang="zh-CN" dirty="0" smtClean="0"/>
            </a:br>
            <a:endParaRPr lang="en-US" altLang="zh-CN" baseline="0" dirty="0" smtClean="0"/>
          </a:p>
        </p:txBody>
      </p:sp>
      <p:sp>
        <p:nvSpPr>
          <p:cNvPr id="4" name="灯片编号占位符 3"/>
          <p:cNvSpPr>
            <a:spLocks noGrp="1"/>
          </p:cNvSpPr>
          <p:nvPr>
            <p:ph type="sldNum" sz="quarter" idx="10"/>
          </p:nvPr>
        </p:nvSpPr>
        <p:spPr/>
        <p:txBody>
          <a:bodyPr/>
          <a:lstStyle/>
          <a:p>
            <a:fld id="{F46FD9CB-E453-4248-A283-C6F253474EFB}" type="slidenum">
              <a:rPr lang="zh-CN" altLang="en-US" smtClean="0"/>
              <a:pPr/>
              <a:t>25</a:t>
            </a:fld>
            <a:endParaRPr lang="zh-CN" altLang="en-US"/>
          </a:p>
        </p:txBody>
      </p:sp>
    </p:spTree>
    <p:extLst>
      <p:ext uri="{BB962C8B-B14F-4D97-AF65-F5344CB8AC3E}">
        <p14:creationId xmlns="" xmlns:p14="http://schemas.microsoft.com/office/powerpoint/2010/main" val="2486645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smtClean="0"/>
              <a:t>Using integer linear programming for RE as a </a:t>
            </a:r>
            <a:r>
              <a:rPr lang="en-US" altLang="zh-CN" baseline="0" dirty="0" err="1" smtClean="0"/>
              <a:t>blackbox</a:t>
            </a:r>
            <a:r>
              <a:rPr lang="en-US" altLang="zh-CN" baseline="0" dirty="0" smtClean="0"/>
              <a:t> solver is a challenging task.</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smtClean="0"/>
              <a:t>First, with</a:t>
            </a:r>
            <a:r>
              <a:rPr lang="en-US" altLang="zh-CN" baseline="0" dirty="0" smtClean="0"/>
              <a:t> </a:t>
            </a:r>
            <a:r>
              <a:rPr lang="en-US" altLang="zh-CN" dirty="0" smtClean="0"/>
              <a:t>the increase of entity pairs and candidate relations,</a:t>
            </a:r>
            <a:r>
              <a:rPr lang="en-US" altLang="zh-CN" baseline="0" dirty="0" smtClean="0"/>
              <a:t> </a:t>
            </a:r>
            <a:r>
              <a:rPr lang="en-US" altLang="zh-CN" dirty="0" smtClean="0"/>
              <a:t>the variables and constraints encoded for ILP increase dramatically, which in return may consume</a:t>
            </a:r>
            <a:r>
              <a:rPr lang="en-US" altLang="zh-CN" baseline="0" dirty="0" smtClean="0"/>
              <a:t> </a:t>
            </a:r>
            <a:r>
              <a:rPr lang="en-US" altLang="zh-CN" dirty="0" smtClean="0"/>
              <a:t>too much computing time and memory.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smtClean="0"/>
              <a:t>Second,</a:t>
            </a:r>
            <a:r>
              <a:rPr lang="en-US" altLang="zh-CN" baseline="0" dirty="0" smtClean="0"/>
              <a:t> </a:t>
            </a:r>
            <a:r>
              <a:rPr lang="en-US" altLang="zh-CN" dirty="0" smtClean="0"/>
              <a:t>redundant information needs to be encoded cautiously.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dirty="0" smtClean="0"/>
              <a:t>For example,</a:t>
            </a:r>
            <a:r>
              <a:rPr lang="en-US" altLang="zh-CN" baseline="0" dirty="0" smtClean="0"/>
              <a:t> when we choose which city is the capital of Australia based on input data, the simple statistical methods, such as confidence summation, may easily lead to a wrong decision in this case.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smtClean="0"/>
              <a:t>So, </a:t>
            </a:r>
            <a:r>
              <a:rPr lang="en-US" altLang="zh-CN" sz="1200" dirty="0" smtClean="0">
                <a:solidFill>
                  <a:srgbClr val="FF0000"/>
                </a:solidFill>
              </a:rPr>
              <a:t>A efficient and effective global relation extractor is </a:t>
            </a:r>
            <a:r>
              <a:rPr lang="en-US" altLang="zh-CN" sz="1200" dirty="0" err="1" smtClean="0">
                <a:solidFill>
                  <a:srgbClr val="FF0000"/>
                </a:solidFill>
              </a:rPr>
              <a:t>neede</a:t>
            </a:r>
            <a:r>
              <a:rPr lang="en-US" altLang="zh-CN" sz="1200" dirty="0" smtClean="0">
                <a:solidFill>
                  <a:srgbClr val="FF0000"/>
                </a:solidFill>
              </a:rPr>
              <a:t>.</a:t>
            </a:r>
            <a:endParaRPr lang="en-US" altLang="zh-CN" sz="1200" dirty="0" smtClean="0">
              <a:solidFill>
                <a:srgbClr val="FF0000"/>
              </a:solidFill>
              <a:latin typeface="Arial" panose="020B0604020202020204" pitchFamily="34" charset="0"/>
            </a:endParaRPr>
          </a:p>
        </p:txBody>
      </p:sp>
      <p:sp>
        <p:nvSpPr>
          <p:cNvPr id="4" name="灯片编号占位符 3"/>
          <p:cNvSpPr>
            <a:spLocks noGrp="1"/>
          </p:cNvSpPr>
          <p:nvPr>
            <p:ph type="sldNum" sz="quarter" idx="10"/>
          </p:nvPr>
        </p:nvSpPr>
        <p:spPr/>
        <p:txBody>
          <a:bodyPr/>
          <a:lstStyle/>
          <a:p>
            <a:fld id="{F46FD9CB-E453-4248-A283-C6F253474EFB}" type="slidenum">
              <a:rPr lang="zh-CN" altLang="en-US" smtClean="0"/>
              <a:pPr/>
              <a:t>26</a:t>
            </a:fld>
            <a:endParaRPr lang="zh-CN" altLang="en-US"/>
          </a:p>
        </p:txBody>
      </p:sp>
    </p:spTree>
    <p:extLst>
      <p:ext uri="{BB962C8B-B14F-4D97-AF65-F5344CB8AC3E}">
        <p14:creationId xmlns="" xmlns:p14="http://schemas.microsoft.com/office/powerpoint/2010/main" val="1998857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74675" y="576263"/>
            <a:ext cx="5735638" cy="4302125"/>
          </a:xfrm>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solidFill>
                  <a:srgbClr val="000000"/>
                </a:solidFill>
                <a:latin typeface="Arial Unicode MS" panose="020B0604020202020204" pitchFamily="34" charset="-122"/>
                <a:ea typeface="Arial Unicode MS" panose="020B0604020202020204" pitchFamily="34" charset="-122"/>
                <a:cs typeface="Arial Unicode MS" panose="020B0604020202020204" pitchFamily="34" charset="-122"/>
              </a:rPr>
              <a:t>We propose an easy first approach for RE by making use of information redundancies</a:t>
            </a:r>
          </a:p>
          <a:p>
            <a:pPr marL="228600" indent="-228600">
              <a:buAutoNum type="arabicPeriod"/>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Why do we use easy first?</a:t>
            </a:r>
          </a:p>
          <a:p>
            <a:pPr marL="228600" indent="-228600">
              <a:buAutoNum type="arabicPeriod"/>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There are a lot of most confident decisions in the local results,</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and they are accurate </a:t>
            </a: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We make the easy decisions first and eliminate conflict candidates by constraints</a:t>
            </a: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It will exclude a lot of wrong candidates</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and the number of </a:t>
            </a: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remaining candidates decrease greatly</a:t>
            </a: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The approach achieve precision and efficiency improvement </a:t>
            </a: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The process of</a:t>
            </a: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 the traditional approaches is that consider all candidates to make decisions by using ILP .</a:t>
            </a:r>
          </a:p>
          <a:p>
            <a:pPr marL="2286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600" baseline="0" dirty="0" smtClean="0">
                <a:latin typeface="Arial Unicode MS" panose="020B0604020202020204" pitchFamily="34" charset="-122"/>
                <a:ea typeface="Arial Unicode MS" panose="020B0604020202020204" pitchFamily="34" charset="-122"/>
                <a:cs typeface="Arial Unicode MS" panose="020B0604020202020204" pitchFamily="34" charset="-122"/>
              </a:rPr>
              <a:t>The easy first approach use redundancy to distinguish the easy decisions from all candidates. To remaining candidates, it use the ILP to find an optimal configuration</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灯片编号占位符 3"/>
          <p:cNvSpPr>
            <a:spLocks noGrp="1"/>
          </p:cNvSpPr>
          <p:nvPr>
            <p:ph type="sldNum" sz="quarter" idx="10"/>
          </p:nvPr>
        </p:nvSpPr>
        <p:spPr>
          <a:xfrm>
            <a:off x="3884614" y="8685213"/>
            <a:ext cx="2971800" cy="458787"/>
          </a:xfrm>
          <a:prstGeom prst="rect">
            <a:avLst/>
          </a:prstGeom>
        </p:spPr>
        <p:txBody>
          <a:bodyPr/>
          <a:lstStyle/>
          <a:p>
            <a:fld id="{F46FD9CB-E453-4248-A283-C6F253474EFB}" type="slidenum">
              <a:rPr lang="zh-CN" altLang="en-US" smtClean="0"/>
              <a:pPr/>
              <a:t>27</a:t>
            </a:fld>
            <a:endParaRPr lang="zh-CN" altLang="en-US"/>
          </a:p>
        </p:txBody>
      </p:sp>
    </p:spTree>
    <p:extLst>
      <p:ext uri="{BB962C8B-B14F-4D97-AF65-F5344CB8AC3E}">
        <p14:creationId xmlns="" xmlns:p14="http://schemas.microsoft.com/office/powerpoint/2010/main" val="3594225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gi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362476" y="4379367"/>
            <a:ext cx="8352928" cy="1785937"/>
          </a:xfrm>
          <a:prstGeom prst="rect">
            <a:avLst/>
          </a:prstGeom>
          <a:noFill/>
          <a:ln w="9525">
            <a:noFill/>
            <a:miter lim="800000"/>
            <a:headEnd/>
            <a:tailEnd/>
          </a:ln>
        </p:spPr>
        <p:txBody>
          <a:bodyPr/>
          <a:lstStyle/>
          <a:p>
            <a:pPr marL="342900" indent="-342900" algn="ctr">
              <a:spcBef>
                <a:spcPct val="20000"/>
              </a:spcBef>
            </a:pPr>
            <a:r>
              <a:rPr lang="zh-CN" altLang="en-US" sz="3200" b="1" dirty="0" smtClean="0">
                <a:solidFill>
                  <a:srgbClr val="000099"/>
                </a:solidFill>
                <a:latin typeface="+mn-lt"/>
                <a:ea typeface="+mn-ea"/>
              </a:rPr>
              <a:t>马 帅</a:t>
            </a:r>
            <a:endParaRPr lang="en-US" altLang="zh-CN" sz="3200" b="1" dirty="0" smtClean="0">
              <a:solidFill>
                <a:srgbClr val="000099"/>
              </a:solidFill>
              <a:latin typeface="+mn-lt"/>
              <a:ea typeface="+mn-ea"/>
            </a:endParaRPr>
          </a:p>
        </p:txBody>
      </p:sp>
      <p:sp>
        <p:nvSpPr>
          <p:cNvPr id="15363" name="Rectangle 15"/>
          <p:cNvSpPr>
            <a:spLocks noRot="1" noChangeArrowheads="1"/>
          </p:cNvSpPr>
          <p:nvPr/>
        </p:nvSpPr>
        <p:spPr bwMode="auto">
          <a:xfrm>
            <a:off x="107504" y="404664"/>
            <a:ext cx="8964488" cy="1830859"/>
          </a:xfrm>
          <a:prstGeom prst="rect">
            <a:avLst/>
          </a:prstGeom>
          <a:noFill/>
          <a:ln w="9525">
            <a:noFill/>
            <a:miter lim="800000"/>
            <a:headEnd/>
            <a:tailEnd/>
          </a:ln>
        </p:spPr>
        <p:txBody>
          <a:bodyPr anchor="ctr"/>
          <a:lstStyle/>
          <a:p>
            <a:pPr algn="ctr"/>
            <a:r>
              <a:rPr lang="en-US" altLang="zh-CN" sz="4400" b="1" dirty="0" smtClean="0">
                <a:solidFill>
                  <a:srgbClr val="000099"/>
                </a:solidFill>
                <a:latin typeface="Times New Roman" pitchFamily="18" charset="0"/>
                <a:ea typeface="+mn-ea"/>
                <a:cs typeface="Times New Roman" pitchFamily="18" charset="0"/>
              </a:rPr>
              <a:t>Easy First Relation Extraction</a:t>
            </a:r>
            <a:br>
              <a:rPr lang="en-US" altLang="zh-CN" sz="4400" b="1" dirty="0" smtClean="0">
                <a:solidFill>
                  <a:srgbClr val="000099"/>
                </a:solidFill>
                <a:latin typeface="Times New Roman" pitchFamily="18" charset="0"/>
                <a:ea typeface="+mn-ea"/>
                <a:cs typeface="Times New Roman" pitchFamily="18" charset="0"/>
              </a:rPr>
            </a:br>
            <a:r>
              <a:rPr lang="en-US" altLang="zh-CN" sz="4400" b="1" dirty="0" smtClean="0">
                <a:solidFill>
                  <a:srgbClr val="000099"/>
                </a:solidFill>
                <a:latin typeface="Times New Roman" pitchFamily="18" charset="0"/>
                <a:ea typeface="+mn-ea"/>
                <a:cs typeface="Times New Roman" pitchFamily="18" charset="0"/>
              </a:rPr>
              <a:t>with Information Redundancy</a:t>
            </a: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348880"/>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4429124" y="5429264"/>
            <a:ext cx="4427099" cy="914400"/>
          </a:xfrm>
          <a:prstGeom prst="rect">
            <a:avLst/>
          </a:prstGeom>
        </p:spPr>
      </p:pic>
      <p:pic>
        <p:nvPicPr>
          <p:cNvPr id="9" name="图片 2"/>
          <p:cNvPicPr>
            <a:picLocks noChangeAspect="1"/>
          </p:cNvPicPr>
          <p:nvPr/>
        </p:nvPicPr>
        <p:blipFill>
          <a:blip r:embed="rId5"/>
          <a:srcRect/>
          <a:stretch>
            <a:fillRect/>
          </a:stretch>
        </p:blipFill>
        <p:spPr bwMode="auto">
          <a:xfrm>
            <a:off x="984952" y="5429264"/>
            <a:ext cx="3444172" cy="839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dirty="0" smtClean="0"/>
              <a:t>美国</a:t>
            </a:r>
            <a:r>
              <a:rPr lang="en-US" altLang="zh-CN" sz="2400" dirty="0" smtClean="0"/>
              <a:t>2016</a:t>
            </a:r>
            <a:r>
              <a:rPr lang="zh-CN" altLang="en-US" sz="2400" dirty="0" smtClean="0"/>
              <a:t>年</a:t>
            </a:r>
            <a:r>
              <a:rPr lang="en-US" altLang="zh-CN" sz="2400" dirty="0" smtClean="0"/>
              <a:t>5</a:t>
            </a:r>
            <a:r>
              <a:rPr lang="zh-CN" altLang="en-US" sz="2400" dirty="0" smtClean="0"/>
              <a:t>月发布</a:t>
            </a:r>
            <a:r>
              <a:rPr lang="en-US" altLang="zh-CN" sz="2400" dirty="0" smtClean="0"/>
              <a:t>《</a:t>
            </a:r>
            <a:r>
              <a:rPr lang="zh-CN" altLang="en-US" sz="2400" dirty="0" smtClean="0"/>
              <a:t>联邦大数据研究与开发战略计划</a:t>
            </a:r>
            <a:r>
              <a:rPr lang="en-US" altLang="zh-CN" sz="2400" dirty="0" smtClean="0"/>
              <a:t>》</a:t>
            </a:r>
          </a:p>
          <a:p>
            <a:r>
              <a:rPr lang="zh-CN" altLang="en-US" sz="2400" dirty="0" smtClean="0"/>
              <a:t>其目标是对联邦机构的大数据相关项目和投资进行指导</a:t>
            </a:r>
            <a:r>
              <a:rPr lang="en-US" altLang="zh-CN" sz="2400" dirty="0" smtClean="0"/>
              <a:t>,</a:t>
            </a:r>
            <a:r>
              <a:rPr lang="zh-CN" altLang="en-US" sz="2400" dirty="0" smtClean="0"/>
              <a:t>主要围绕代表大数据研发关键领域的七个战略进行，包括促进人类对科学、医学和安全所有分支的认识</a:t>
            </a:r>
            <a:r>
              <a:rPr lang="en-US" altLang="zh-CN" sz="2400" dirty="0" smtClean="0"/>
              <a:t>;</a:t>
            </a:r>
            <a:r>
              <a:rPr lang="zh-CN" altLang="en-US" sz="2400" dirty="0" smtClean="0"/>
              <a:t>确保美国在研发领域继续发挥领导作用；通过研发来提高美国和世界解决紧迫社会和环境问题的能力。</a:t>
            </a:r>
            <a:endParaRPr lang="en-US" altLang="zh-CN" sz="2400" dirty="0" smtClean="0"/>
          </a:p>
          <a:p>
            <a:endParaRPr lang="en-US" altLang="zh-CN" sz="2400" dirty="0" smtClean="0">
              <a:ea typeface="黑体" pitchFamily="49" charset="-122"/>
            </a:endParaRPr>
          </a:p>
          <a:p>
            <a:endParaRPr lang="zh-CN" altLang="en-US" sz="2200" dirty="0" smtClean="0">
              <a:ea typeface="黑体" pitchFamily="49" charset="-122"/>
            </a:endParaRPr>
          </a:p>
          <a:p>
            <a:pPr lvl="1"/>
            <a:endParaRPr lang="en-US" altLang="zh-CN" sz="12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10</a:t>
            </a:fld>
            <a:endParaRPr lang="en-US" altLang="zh-CN" sz="1200" b="1" dirty="0">
              <a:solidFill>
                <a:srgbClr val="898989"/>
              </a:solidFill>
              <a:latin typeface="Calibri" pitchFamily="34" charset="0"/>
            </a:endParaRPr>
          </a:p>
        </p:txBody>
      </p:sp>
      <p:pic>
        <p:nvPicPr>
          <p:cNvPr id="96258" name="Picture 2" descr="战略计划"/>
          <p:cNvPicPr>
            <a:picLocks noChangeAspect="1" noChangeArrowheads="1"/>
          </p:cNvPicPr>
          <p:nvPr/>
        </p:nvPicPr>
        <p:blipFill>
          <a:blip r:embed="rId2"/>
          <a:srcRect/>
          <a:stretch>
            <a:fillRect/>
          </a:stretch>
        </p:blipFill>
        <p:spPr bwMode="auto">
          <a:xfrm>
            <a:off x="0" y="4000504"/>
            <a:ext cx="5267325" cy="2857500"/>
          </a:xfrm>
          <a:prstGeom prst="rect">
            <a:avLst/>
          </a:prstGeom>
          <a:noFill/>
        </p:spPr>
      </p:pic>
      <p:pic>
        <p:nvPicPr>
          <p:cNvPr id="96260" name="Picture 4" descr="大数据"/>
          <p:cNvPicPr>
            <a:picLocks noChangeAspect="1" noChangeArrowheads="1"/>
          </p:cNvPicPr>
          <p:nvPr/>
        </p:nvPicPr>
        <p:blipFill>
          <a:blip r:embed="rId3"/>
          <a:srcRect/>
          <a:stretch>
            <a:fillRect/>
          </a:stretch>
        </p:blipFill>
        <p:spPr bwMode="auto">
          <a:xfrm>
            <a:off x="5357818" y="4000504"/>
            <a:ext cx="3571900" cy="2857520"/>
          </a:xfrm>
          <a:prstGeom prst="rect">
            <a:avLst/>
          </a:prstGeom>
          <a:noFill/>
        </p:spPr>
      </p:pic>
      <p:sp>
        <p:nvSpPr>
          <p:cNvPr id="7" name="矩形 6"/>
          <p:cNvSpPr/>
          <p:nvPr/>
        </p:nvSpPr>
        <p:spPr>
          <a:xfrm>
            <a:off x="142844" y="3286124"/>
            <a:ext cx="9001156" cy="646331"/>
          </a:xfrm>
          <a:prstGeom prst="rect">
            <a:avLst/>
          </a:prstGeom>
        </p:spPr>
        <p:txBody>
          <a:bodyPr wrap="square">
            <a:spAutoFit/>
          </a:bodyPr>
          <a:lstStyle/>
          <a:p>
            <a:pPr algn="ctr"/>
            <a:r>
              <a:rPr lang="zh-CN" altLang="en-US" b="1" dirty="0" smtClean="0">
                <a:solidFill>
                  <a:srgbClr val="FF0000"/>
                </a:solidFill>
              </a:rPr>
              <a:t>“数据是一项有价值的国家资本，应对公众开放，而不是把其禁锢在政府体制。”　</a:t>
            </a:r>
            <a:endParaRPr lang="en-US" altLang="zh-CN" b="1" dirty="0" smtClean="0">
              <a:solidFill>
                <a:srgbClr val="FF0000"/>
              </a:solidFill>
            </a:endParaRPr>
          </a:p>
          <a:p>
            <a:pPr algn="ctr"/>
            <a:r>
              <a:rPr lang="en-US" altLang="zh-CN" b="1" dirty="0" smtClean="0">
                <a:solidFill>
                  <a:srgbClr val="FF0000"/>
                </a:solidFill>
              </a:rPr>
              <a:t>——</a:t>
            </a:r>
            <a:r>
              <a:rPr lang="zh-CN" altLang="en-US" b="1" dirty="0" smtClean="0">
                <a:solidFill>
                  <a:srgbClr val="FF0000"/>
                </a:solidFill>
              </a:rPr>
              <a:t>美国联邦政府</a:t>
            </a:r>
          </a:p>
        </p:txBody>
      </p:sp>
      <p:sp>
        <p:nvSpPr>
          <p:cNvPr id="8" name="矩形 7"/>
          <p:cNvSpPr/>
          <p:nvPr/>
        </p:nvSpPr>
        <p:spPr>
          <a:xfrm>
            <a:off x="142844" y="6621685"/>
            <a:ext cx="5357850" cy="307777"/>
          </a:xfrm>
          <a:prstGeom prst="rect">
            <a:avLst/>
          </a:prstGeom>
        </p:spPr>
        <p:txBody>
          <a:bodyPr wrap="square">
            <a:spAutoFit/>
          </a:bodyPr>
          <a:lstStyle/>
          <a:p>
            <a:r>
              <a:rPr lang="en-US" altLang="zh-CN" sz="1400" dirty="0" smtClean="0"/>
              <a:t>http://www.thebigdata.cn/YeJieDongTai/30500.html</a:t>
            </a:r>
            <a:endParaRPr lang="zh-CN" altLang="en-US"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大数据成功案例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120854"/>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smtClean="0">
                <a:latin typeface="黑体" pitchFamily="49" charset="-122"/>
                <a:ea typeface="黑体" pitchFamily="49" charset="-122"/>
              </a:rPr>
              <a:t>过去</a:t>
            </a:r>
            <a:r>
              <a:rPr lang="en-US" altLang="zh-CN" sz="2400" smtClean="0">
                <a:latin typeface="黑体" pitchFamily="49" charset="-122"/>
                <a:ea typeface="黑体" pitchFamily="49" charset="-122"/>
              </a:rPr>
              <a:t>8</a:t>
            </a:r>
            <a:r>
              <a:rPr lang="zh-CN" altLang="en-US" sz="2400" smtClean="0">
                <a:latin typeface="黑体" pitchFamily="49" charset="-122"/>
                <a:ea typeface="黑体" pitchFamily="49" charset="-122"/>
              </a:rPr>
              <a:t>年</a:t>
            </a:r>
            <a:r>
              <a:rPr lang="zh-CN" altLang="en-US" sz="2400" dirty="0">
                <a:latin typeface="黑体" pitchFamily="49" charset="-122"/>
                <a:ea typeface="黑体" pitchFamily="49" charset="-122"/>
              </a:rPr>
              <a:t>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IBM Watson</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13</a:t>
            </a:fld>
            <a:endParaRPr lang="zh-CN" altLang="en-US" dirty="0"/>
          </a:p>
        </p:txBody>
      </p:sp>
      <p:pic>
        <p:nvPicPr>
          <p:cNvPr id="2050" name="Picture 2" descr="https://addins.kwwl.com/blogs/download/wp-content/uploads/2011/02/JEO-IBM-Challenge-Logo.jpg"/>
          <p:cNvPicPr>
            <a:picLocks noChangeAspect="1" noChangeArrowheads="1"/>
          </p:cNvPicPr>
          <p:nvPr/>
        </p:nvPicPr>
        <p:blipFill>
          <a:blip r:embed="rId2"/>
          <a:srcRect/>
          <a:stretch>
            <a:fillRect/>
          </a:stretch>
        </p:blipFill>
        <p:spPr bwMode="auto">
          <a:xfrm>
            <a:off x="142844" y="1214422"/>
            <a:ext cx="9016979" cy="5072051"/>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 IBM Watson</a:t>
            </a:r>
            <a:endParaRPr lang="zh-CN" altLang="en-US" dirty="0">
              <a:solidFill>
                <a:srgbClr val="000099"/>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sp>
        <p:nvSpPr>
          <p:cNvPr id="5" name="内容占位符 2"/>
          <p:cNvSpPr>
            <a:spLocks noGrp="1"/>
          </p:cNvSpPr>
          <p:nvPr>
            <p:ph idx="1"/>
          </p:nvPr>
        </p:nvSpPr>
        <p:spPr>
          <a:xfrm>
            <a:off x="285720" y="1000108"/>
            <a:ext cx="8501122" cy="5429288"/>
          </a:xfrm>
        </p:spPr>
        <p:txBody>
          <a:bodyPr/>
          <a:lstStyle/>
          <a:p>
            <a:r>
              <a:rPr kumimoji="1" lang="en-US" altLang="zh-CN" sz="2800" dirty="0" smtClean="0"/>
              <a:t>2011</a:t>
            </a:r>
            <a:r>
              <a:rPr kumimoji="1" lang="zh-CN" altLang="en-US" sz="2800" dirty="0" smtClean="0"/>
              <a:t>年</a:t>
            </a:r>
            <a:r>
              <a:rPr kumimoji="1" lang="en-US" altLang="zh-CN" sz="2800" dirty="0" smtClean="0"/>
              <a:t>2</a:t>
            </a:r>
            <a:r>
              <a:rPr kumimoji="1" lang="zh-CN" altLang="en-US" sz="2800" dirty="0" smtClean="0"/>
              <a:t>月</a:t>
            </a:r>
            <a:r>
              <a:rPr kumimoji="1" lang="en-US" altLang="zh-CN" sz="2800" dirty="0" smtClean="0"/>
              <a:t>11</a:t>
            </a:r>
            <a:r>
              <a:rPr kumimoji="1" lang="zh-CN" altLang="en-US" sz="2800" dirty="0" smtClean="0"/>
              <a:t>日</a:t>
            </a:r>
            <a:r>
              <a:rPr lang="zh-CN" altLang="zh-CN" sz="2800" dirty="0" smtClean="0"/>
              <a:t>，美国很受欢迎的智力竞答 “危险边缘（</a:t>
            </a:r>
            <a:r>
              <a:rPr lang="en-US" altLang="zh-CN" sz="2800" dirty="0" smtClean="0">
                <a:solidFill>
                  <a:srgbClr val="FF0000"/>
                </a:solidFill>
              </a:rPr>
              <a:t>Jeopardy</a:t>
            </a:r>
            <a:r>
              <a:rPr lang="zh-CN" altLang="zh-CN" sz="2800" dirty="0" smtClean="0"/>
              <a:t>）”电视节目</a:t>
            </a:r>
            <a:endParaRPr lang="en-US" altLang="zh-CN" sz="2800" dirty="0" smtClean="0"/>
          </a:p>
          <a:p>
            <a:pPr lvl="1"/>
            <a:r>
              <a:rPr lang="en-US" altLang="zh-CN" sz="2000" dirty="0" smtClean="0"/>
              <a:t>IBM</a:t>
            </a:r>
            <a:r>
              <a:rPr lang="zh-CN" altLang="zh-CN" sz="2000" dirty="0" smtClean="0"/>
              <a:t>的“</a:t>
            </a:r>
            <a:r>
              <a:rPr lang="zh-CN" altLang="zh-CN" sz="2000" dirty="0" smtClean="0">
                <a:solidFill>
                  <a:srgbClr val="C00000"/>
                </a:solidFill>
              </a:rPr>
              <a:t>沃森</a:t>
            </a:r>
            <a:r>
              <a:rPr lang="zh-CN" altLang="zh-CN" sz="2000" dirty="0" smtClean="0"/>
              <a:t>”</a:t>
            </a:r>
            <a:r>
              <a:rPr lang="zh-CN" altLang="en-US" sz="2000" dirty="0" smtClean="0"/>
              <a:t>系统</a:t>
            </a:r>
            <a:r>
              <a:rPr lang="zh-CN" altLang="zh-CN" sz="2000" dirty="0" smtClean="0"/>
              <a:t>以绝对优势战胜两名人类顶级选手</a:t>
            </a:r>
            <a:endParaRPr lang="en-US" altLang="zh-CN" sz="2000" dirty="0" smtClean="0"/>
          </a:p>
          <a:p>
            <a:pPr lvl="1"/>
            <a:r>
              <a:rPr lang="zh-CN" altLang="zh-CN" sz="2000" dirty="0" smtClean="0"/>
              <a:t>和</a:t>
            </a:r>
            <a:r>
              <a:rPr lang="en-US" altLang="zh-CN" sz="2000" dirty="0" smtClean="0"/>
              <a:t>14</a:t>
            </a:r>
            <a:r>
              <a:rPr lang="zh-CN" altLang="zh-CN" sz="2000" dirty="0" smtClean="0"/>
              <a:t>年前的“</a:t>
            </a:r>
            <a:r>
              <a:rPr lang="zh-CN" altLang="zh-CN" sz="2000" dirty="0" smtClean="0">
                <a:solidFill>
                  <a:srgbClr val="C00000"/>
                </a:solidFill>
              </a:rPr>
              <a:t>深蓝</a:t>
            </a:r>
            <a:r>
              <a:rPr lang="zh-CN" altLang="zh-CN" sz="2000" dirty="0" smtClean="0"/>
              <a:t>”</a:t>
            </a:r>
            <a:r>
              <a:rPr lang="zh-CN" altLang="en-US" sz="2000" dirty="0" smtClean="0"/>
              <a:t>（战胜</a:t>
            </a:r>
            <a:r>
              <a:rPr lang="zh-CN" altLang="zh-CN" sz="2000" b="1" dirty="0" smtClean="0">
                <a:solidFill>
                  <a:srgbClr val="C00000"/>
                </a:solidFill>
              </a:rPr>
              <a:t>加里·卡斯帕罗夫</a:t>
            </a:r>
            <a:r>
              <a:rPr lang="zh-CN" altLang="en-US" sz="2000" b="1" dirty="0" smtClean="0"/>
              <a:t>）</a:t>
            </a:r>
            <a:r>
              <a:rPr lang="zh-CN" altLang="zh-CN" sz="2000" dirty="0" smtClean="0"/>
              <a:t>相比，“沃森”除具有超群的计算能力外，更拥有超大规模的</a:t>
            </a:r>
            <a:r>
              <a:rPr lang="zh-CN" altLang="zh-CN" sz="2000" dirty="0" smtClean="0">
                <a:solidFill>
                  <a:srgbClr val="FF0000"/>
                </a:solidFill>
              </a:rPr>
              <a:t>数据以及数据处理</a:t>
            </a:r>
            <a:r>
              <a:rPr lang="zh-CN" altLang="zh-CN" sz="2000" dirty="0" smtClean="0"/>
              <a:t>能力</a:t>
            </a:r>
            <a:endParaRPr lang="zh-CN" altLang="zh-CN" sz="2000" dirty="0"/>
          </a:p>
        </p:txBody>
      </p:sp>
      <p:pic>
        <p:nvPicPr>
          <p:cNvPr id="6" name="图片 5" descr="Watson_Jeopardy.jpg"/>
          <p:cNvPicPr>
            <a:picLocks noChangeAspect="1"/>
          </p:cNvPicPr>
          <p:nvPr/>
        </p:nvPicPr>
        <p:blipFill>
          <a:blip r:embed="rId2" cstate="print"/>
          <a:stretch>
            <a:fillRect/>
          </a:stretch>
        </p:blipFill>
        <p:spPr>
          <a:xfrm>
            <a:off x="1691680" y="3140968"/>
            <a:ext cx="6135593" cy="345638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2</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Google </a:t>
            </a:r>
            <a:r>
              <a:rPr lang="en-US" altLang="zh-CN" sz="3600" b="1" dirty="0" err="1" smtClean="0">
                <a:solidFill>
                  <a:srgbClr val="000099"/>
                </a:solidFill>
                <a:latin typeface="Arial Unicode MS" pitchFamily="34" charset="-122"/>
                <a:ea typeface="黑体" pitchFamily="49" charset="-122"/>
                <a:cs typeface="+mj-cs"/>
                <a:sym typeface="黑体" panose="02010609060101010101" pitchFamily="49" charset="-122"/>
              </a:rPr>
              <a:t>AlphaGo</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
        <p:nvSpPr>
          <p:cNvPr id="13" name="矩形 12"/>
          <p:cNvSpPr/>
          <p:nvPr/>
        </p:nvSpPr>
        <p:spPr>
          <a:xfrm>
            <a:off x="500034" y="1000108"/>
            <a:ext cx="8215370" cy="2616101"/>
          </a:xfrm>
          <a:prstGeom prst="rect">
            <a:avLst/>
          </a:prstGeom>
        </p:spPr>
        <p:txBody>
          <a:bodyPr wrap="square">
            <a:spAutoFit/>
          </a:bodyPr>
          <a:lstStyle/>
          <a:p>
            <a:pPr eaLnBrk="0" hangingPunct="0">
              <a:spcBef>
                <a:spcPct val="20000"/>
              </a:spcBef>
            </a:pPr>
            <a:r>
              <a:rPr kumimoji="1" lang="en-US" altLang="zh-CN" sz="2800" dirty="0" smtClean="0">
                <a:latin typeface="+mn-ea"/>
                <a:ea typeface="+mn-ea"/>
              </a:rPr>
              <a:t>2016</a:t>
            </a:r>
            <a:r>
              <a:rPr kumimoji="1" lang="zh-CN" altLang="en-US" sz="2800" dirty="0" smtClean="0">
                <a:latin typeface="+mn-ea"/>
                <a:ea typeface="+mn-ea"/>
              </a:rPr>
              <a:t>年</a:t>
            </a:r>
            <a:r>
              <a:rPr kumimoji="1" lang="en-US" altLang="zh-CN" sz="2800" dirty="0" smtClean="0">
                <a:latin typeface="+mn-ea"/>
                <a:ea typeface="+mn-ea"/>
              </a:rPr>
              <a:t>3</a:t>
            </a:r>
            <a:r>
              <a:rPr kumimoji="1" lang="zh-CN" altLang="en-US" sz="2800" dirty="0" smtClean="0">
                <a:latin typeface="+mn-ea"/>
                <a:ea typeface="+mn-ea"/>
              </a:rPr>
              <a:t>月的发生在韩国首尔的一场</a:t>
            </a:r>
            <a:r>
              <a:rPr kumimoji="1" lang="zh-CN" altLang="en-US" sz="2800" dirty="0" smtClean="0">
                <a:solidFill>
                  <a:srgbClr val="FF0000"/>
                </a:solidFill>
                <a:latin typeface="+mn-ea"/>
                <a:ea typeface="+mn-ea"/>
              </a:rPr>
              <a:t>人机围棋比赛</a:t>
            </a:r>
            <a:r>
              <a:rPr kumimoji="1" lang="zh-CN" altLang="en-US" sz="2800" dirty="0" smtClean="0">
                <a:latin typeface="+mn-ea"/>
                <a:ea typeface="+mn-ea"/>
              </a:rPr>
              <a:t>，</a:t>
            </a:r>
            <a:r>
              <a:rPr kumimoji="1" lang="en-US" altLang="zh-CN" sz="2800" dirty="0" smtClean="0">
                <a:latin typeface="+mn-ea"/>
                <a:ea typeface="+mn-ea"/>
              </a:rPr>
              <a:t>Google </a:t>
            </a:r>
            <a:r>
              <a:rPr kumimoji="1" lang="en-US" altLang="zh-CN" sz="2800" dirty="0" err="1" smtClean="0">
                <a:latin typeface="+mn-ea"/>
                <a:ea typeface="+mn-ea"/>
              </a:rPr>
              <a:t>AlphaGo</a:t>
            </a:r>
            <a:r>
              <a:rPr kumimoji="1" lang="zh-CN" altLang="en-US" sz="2800" dirty="0" smtClean="0">
                <a:latin typeface="+mn-ea"/>
                <a:ea typeface="+mn-ea"/>
              </a:rPr>
              <a:t>对战世界顶级棋手李世石九段。</a:t>
            </a:r>
            <a:endParaRPr kumimoji="1" lang="en-US" altLang="zh-CN" sz="2800" dirty="0" smtClean="0">
              <a:latin typeface="+mn-ea"/>
              <a:ea typeface="+mn-ea"/>
            </a:endParaRPr>
          </a:p>
          <a:p>
            <a:pPr marL="742950" lvl="1" indent="-285750" eaLnBrk="0" hangingPunct="0">
              <a:spcBef>
                <a:spcPct val="20000"/>
              </a:spcBef>
              <a:buChar char="–"/>
            </a:pPr>
            <a:r>
              <a:rPr lang="en-US" altLang="zh-CN" sz="2000" dirty="0" smtClean="0">
                <a:latin typeface="+mn-ea"/>
                <a:ea typeface="+mn-ea"/>
              </a:rPr>
              <a:t>2016</a:t>
            </a:r>
            <a:r>
              <a:rPr lang="zh-CN" altLang="en-US" sz="2000" dirty="0" smtClean="0">
                <a:latin typeface="+mn-ea"/>
                <a:ea typeface="+mn-ea"/>
              </a:rPr>
              <a:t>年</a:t>
            </a:r>
            <a:r>
              <a:rPr lang="en-US" altLang="zh-CN" sz="2000" dirty="0" smtClean="0">
                <a:latin typeface="+mn-ea"/>
                <a:ea typeface="+mn-ea"/>
              </a:rPr>
              <a:t>3</a:t>
            </a:r>
            <a:r>
              <a:rPr lang="zh-CN" altLang="en-US" sz="2000" dirty="0" smtClean="0">
                <a:latin typeface="+mn-ea"/>
                <a:ea typeface="+mn-ea"/>
              </a:rPr>
              <a:t>月</a:t>
            </a:r>
            <a:r>
              <a:rPr lang="en-US" altLang="zh-CN" sz="2000" dirty="0" smtClean="0">
                <a:latin typeface="+mn-ea"/>
                <a:ea typeface="+mn-ea"/>
              </a:rPr>
              <a:t>9</a:t>
            </a:r>
            <a:r>
              <a:rPr lang="zh-CN" altLang="en-US" sz="2000" dirty="0" smtClean="0">
                <a:latin typeface="+mn-ea"/>
                <a:ea typeface="+mn-ea"/>
              </a:rPr>
              <a:t>日、</a:t>
            </a:r>
            <a:r>
              <a:rPr lang="en-US" altLang="zh-CN" sz="2000" dirty="0" smtClean="0">
                <a:latin typeface="+mn-ea"/>
                <a:ea typeface="+mn-ea"/>
              </a:rPr>
              <a:t>10</a:t>
            </a:r>
            <a:r>
              <a:rPr lang="zh-CN" altLang="en-US" sz="2000" dirty="0" smtClean="0">
                <a:latin typeface="+mn-ea"/>
                <a:ea typeface="+mn-ea"/>
              </a:rPr>
              <a:t>日和</a:t>
            </a:r>
            <a:r>
              <a:rPr lang="en-US" altLang="zh-CN" sz="2000" dirty="0" smtClean="0">
                <a:latin typeface="+mn-ea"/>
                <a:ea typeface="+mn-ea"/>
              </a:rPr>
              <a:t>12</a:t>
            </a:r>
            <a:r>
              <a:rPr lang="zh-CN" altLang="en-US" sz="2000" dirty="0" smtClean="0">
                <a:latin typeface="+mn-ea"/>
                <a:ea typeface="+mn-ea"/>
              </a:rPr>
              <a:t>日的三局对战均为</a:t>
            </a:r>
            <a:r>
              <a:rPr lang="en-US" altLang="zh-CN" sz="2000" dirty="0" err="1" smtClean="0">
                <a:latin typeface="+mn-ea"/>
                <a:ea typeface="+mn-ea"/>
              </a:rPr>
              <a:t>AlphaGo</a:t>
            </a:r>
            <a:r>
              <a:rPr lang="zh-CN" altLang="en-US" sz="2000" dirty="0" smtClean="0">
                <a:latin typeface="+mn-ea"/>
                <a:ea typeface="+mn-ea"/>
              </a:rPr>
              <a:t>获胜，而</a:t>
            </a:r>
            <a:r>
              <a:rPr lang="en-US" altLang="zh-CN" sz="2000" dirty="0" smtClean="0">
                <a:latin typeface="+mn-ea"/>
                <a:ea typeface="+mn-ea"/>
              </a:rPr>
              <a:t>13</a:t>
            </a:r>
            <a:r>
              <a:rPr lang="zh-CN" altLang="en-US" sz="2000" dirty="0" smtClean="0">
                <a:latin typeface="+mn-ea"/>
                <a:ea typeface="+mn-ea"/>
              </a:rPr>
              <a:t>日的对战则为李世石获胜，</a:t>
            </a:r>
            <a:r>
              <a:rPr lang="en-US" altLang="zh-CN" sz="2000" dirty="0" smtClean="0">
                <a:latin typeface="+mn-ea"/>
                <a:ea typeface="+mn-ea"/>
              </a:rPr>
              <a:t>15</a:t>
            </a:r>
            <a:r>
              <a:rPr lang="zh-CN" altLang="en-US" sz="2000" dirty="0" smtClean="0">
                <a:latin typeface="+mn-ea"/>
                <a:ea typeface="+mn-ea"/>
              </a:rPr>
              <a:t>日的最终局则又是</a:t>
            </a:r>
            <a:r>
              <a:rPr lang="en-US" altLang="zh-CN" sz="2000" dirty="0" err="1" smtClean="0">
                <a:latin typeface="+mn-ea"/>
                <a:ea typeface="+mn-ea"/>
              </a:rPr>
              <a:t>AlphaGo</a:t>
            </a:r>
            <a:r>
              <a:rPr lang="zh-CN" altLang="en-US" sz="2000" dirty="0" smtClean="0">
                <a:latin typeface="+mn-ea"/>
                <a:ea typeface="+mn-ea"/>
              </a:rPr>
              <a:t>获胜。因此对弈结果为</a:t>
            </a:r>
            <a:r>
              <a:rPr lang="en-US" altLang="zh-CN" sz="2000" dirty="0" err="1" smtClean="0">
                <a:solidFill>
                  <a:srgbClr val="FF0000"/>
                </a:solidFill>
                <a:latin typeface="+mn-ea"/>
                <a:ea typeface="+mn-ea"/>
              </a:rPr>
              <a:t>AlphaGo</a:t>
            </a:r>
            <a:r>
              <a:rPr lang="en-US" altLang="zh-CN" sz="2000" dirty="0" smtClean="0">
                <a:solidFill>
                  <a:srgbClr val="FF0000"/>
                </a:solidFill>
                <a:latin typeface="+mn-ea"/>
                <a:ea typeface="+mn-ea"/>
              </a:rPr>
              <a:t> 4:1</a:t>
            </a:r>
            <a:r>
              <a:rPr lang="zh-CN" altLang="en-US" sz="2000" dirty="0" smtClean="0">
                <a:latin typeface="+mn-ea"/>
                <a:ea typeface="+mn-ea"/>
              </a:rPr>
              <a:t>战胜了李世石</a:t>
            </a:r>
            <a:endParaRPr lang="en-US" altLang="zh-CN" sz="2000" dirty="0" smtClean="0">
              <a:latin typeface="+mn-ea"/>
              <a:ea typeface="+mn-ea"/>
            </a:endParaRPr>
          </a:p>
          <a:p>
            <a:pPr marL="742950" lvl="1" indent="-285750" eaLnBrk="0" hangingPunct="0">
              <a:spcBef>
                <a:spcPct val="20000"/>
              </a:spcBef>
              <a:buChar char="–"/>
            </a:pPr>
            <a:r>
              <a:rPr lang="en-US" altLang="zh-CN" sz="2000" dirty="0" err="1" smtClean="0">
                <a:latin typeface="+mn-ea"/>
                <a:ea typeface="+mn-ea"/>
              </a:rPr>
              <a:t>AlphaGo</a:t>
            </a:r>
            <a:r>
              <a:rPr lang="zh-CN" altLang="en-US" sz="2000" dirty="0" smtClean="0">
                <a:latin typeface="+mn-ea"/>
                <a:ea typeface="+mn-ea"/>
              </a:rPr>
              <a:t>使用谷歌位于美国的</a:t>
            </a:r>
            <a:r>
              <a:rPr lang="zh-CN" altLang="en-US" sz="2000" dirty="0" smtClean="0">
                <a:solidFill>
                  <a:srgbClr val="FF0000"/>
                </a:solidFill>
                <a:latin typeface="+mn-ea"/>
                <a:ea typeface="+mn-ea"/>
              </a:rPr>
              <a:t>云计算服务器</a:t>
            </a:r>
            <a:r>
              <a:rPr lang="zh-CN" altLang="en-US" sz="2000" dirty="0" smtClean="0">
                <a:latin typeface="+mn-ea"/>
                <a:ea typeface="+mn-ea"/>
              </a:rPr>
              <a:t>，并通过光缆网络连接到韩国。</a:t>
            </a:r>
            <a:endParaRPr lang="zh-CN" altLang="en-US" sz="2000" dirty="0" smtClean="0">
              <a:solidFill>
                <a:srgbClr val="FF0000"/>
              </a:solidFill>
              <a:latin typeface="+mn-ea"/>
              <a:ea typeface="+mn-ea"/>
            </a:endParaRPr>
          </a:p>
        </p:txBody>
      </p:sp>
      <p:sp>
        <p:nvSpPr>
          <p:cNvPr id="46084" name="AutoShape 4"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6086" name="AutoShape 6"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下载.jpg"/>
          <p:cNvPicPr>
            <a:picLocks noChangeAspect="1"/>
          </p:cNvPicPr>
          <p:nvPr/>
        </p:nvPicPr>
        <p:blipFill>
          <a:blip r:embed="rId2"/>
          <a:stretch>
            <a:fillRect/>
          </a:stretch>
        </p:blipFill>
        <p:spPr>
          <a:xfrm>
            <a:off x="4522178" y="3643314"/>
            <a:ext cx="4621822" cy="2928958"/>
          </a:xfrm>
          <a:prstGeom prst="rect">
            <a:avLst/>
          </a:prstGeom>
        </p:spPr>
      </p:pic>
      <p:pic>
        <p:nvPicPr>
          <p:cNvPr id="46088" name="Picture 8" descr="Image result for Google AlphaGo 比赛"/>
          <p:cNvPicPr>
            <a:picLocks noChangeAspect="1" noChangeArrowheads="1"/>
          </p:cNvPicPr>
          <p:nvPr/>
        </p:nvPicPr>
        <p:blipFill>
          <a:blip r:embed="rId3"/>
          <a:srcRect/>
          <a:stretch>
            <a:fillRect/>
          </a:stretch>
        </p:blipFill>
        <p:spPr bwMode="auto">
          <a:xfrm>
            <a:off x="214282" y="3571900"/>
            <a:ext cx="4071966" cy="300037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1027" name="Picture 3"/>
          <p:cNvPicPr>
            <a:picLocks noChangeAspect="1" noChangeArrowheads="1"/>
          </p:cNvPicPr>
          <p:nvPr/>
        </p:nvPicPr>
        <p:blipFill>
          <a:blip r:embed="rId2"/>
          <a:srcRect/>
          <a:stretch>
            <a:fillRect/>
          </a:stretch>
        </p:blipFill>
        <p:spPr bwMode="auto">
          <a:xfrm>
            <a:off x="0" y="1285875"/>
            <a:ext cx="9461500" cy="4286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509588" y="1776413"/>
            <a:ext cx="8124825" cy="3305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32831" y="1772816"/>
            <a:ext cx="8011135" cy="4583330"/>
          </a:xfrm>
          <a:prstGeom prst="rect">
            <a:avLst/>
          </a:prstGeom>
          <a:noFill/>
          <a:ln w="9525">
            <a:noFill/>
            <a:miter lim="800000"/>
            <a:headEnd/>
            <a:tailEnd/>
          </a:ln>
        </p:spPr>
      </p:pic>
      <p:sp>
        <p:nvSpPr>
          <p:cNvPr id="4" name="标题 1"/>
          <p:cNvSpPr txBox="1">
            <a:spLocks/>
          </p:cNvSpPr>
          <p:nvPr/>
        </p:nvSpPr>
        <p:spPr>
          <a:xfrm>
            <a:off x="285720" y="71414"/>
            <a:ext cx="8358246" cy="796908"/>
          </a:xfrm>
          <a:prstGeom prst="rect">
            <a:avLst/>
          </a:prstGeom>
        </p:spPr>
        <p:txBody>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3</a:t>
            </a:r>
            <a:r>
              <a:rPr lang="zh-CN" altLang="en-US" sz="3600" b="1"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开普勒第三定律</a:t>
            </a:r>
            <a:endPar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endParaRPr>
          </a:p>
          <a:p>
            <a:pPr marL="457200" indent="-457200" eaLnBrk="0" hangingPunct="0">
              <a:buFont typeface="Arial" pitchFamily="34" charset="0"/>
              <a:buChar char="•"/>
            </a:pPr>
            <a:endParaRPr lang="en-US" altLang="zh-CN" sz="2400" dirty="0" smtClean="0">
              <a:latin typeface="黑体" pitchFamily="2" charset="-122"/>
              <a:ea typeface="黑体" pitchFamily="2" charset="-122"/>
            </a:endParaRPr>
          </a:p>
          <a:p>
            <a:pPr marL="457200" indent="-457200" eaLnBrk="0" hangingPunct="0">
              <a:buFont typeface="Arial" pitchFamily="34" charset="0"/>
              <a:buChar char="•"/>
            </a:pPr>
            <a:r>
              <a:rPr lang="zh-CN" altLang="en-US" sz="2400" dirty="0" smtClean="0">
                <a:latin typeface="黑体" pitchFamily="2" charset="-122"/>
                <a:ea typeface="黑体" pitchFamily="2" charset="-122"/>
              </a:rPr>
              <a:t>是以</a:t>
            </a:r>
            <a:r>
              <a:rPr lang="zh-CN" altLang="en-US" sz="2400" dirty="0" smtClean="0">
                <a:solidFill>
                  <a:srgbClr val="C00000"/>
                </a:solidFill>
                <a:latin typeface="黑体" pitchFamily="2" charset="-122"/>
                <a:ea typeface="黑体" pitchFamily="2" charset="-122"/>
              </a:rPr>
              <a:t>太阳</a:t>
            </a:r>
            <a:r>
              <a:rPr lang="zh-CN" altLang="en-US" sz="2400" dirty="0" smtClean="0">
                <a:latin typeface="黑体" pitchFamily="2" charset="-122"/>
                <a:ea typeface="黑体" pitchFamily="2" charset="-122"/>
              </a:rPr>
              <a:t>为焦点的椭圆轨道运行的所有</a:t>
            </a:r>
            <a:r>
              <a:rPr lang="zh-CN" altLang="en-US" sz="2400" u="sng" dirty="0" smtClean="0">
                <a:solidFill>
                  <a:srgbClr val="C00000"/>
                </a:solidFill>
                <a:latin typeface="黑体" pitchFamily="2" charset="-122"/>
                <a:ea typeface="黑体" pitchFamily="2" charset="-122"/>
              </a:rPr>
              <a:t>行星</a:t>
            </a:r>
            <a:r>
              <a:rPr lang="zh-CN" altLang="en-US" sz="2400" dirty="0" smtClean="0">
                <a:latin typeface="黑体" pitchFamily="2" charset="-122"/>
                <a:ea typeface="黑体" pitchFamily="2" charset="-122"/>
              </a:rPr>
              <a:t>，其</a:t>
            </a:r>
            <a:r>
              <a:rPr lang="zh-CN" altLang="en-US" sz="2400" u="sng" dirty="0" smtClean="0">
                <a:solidFill>
                  <a:srgbClr val="000099"/>
                </a:solidFill>
                <a:latin typeface="黑体" pitchFamily="2" charset="-122"/>
                <a:ea typeface="黑体" pitchFamily="2" charset="-122"/>
              </a:rPr>
              <a:t>椭圆轨道</a:t>
            </a:r>
            <a:r>
              <a:rPr lang="zh-CN" altLang="en-US" sz="2400" dirty="0" smtClean="0">
                <a:latin typeface="黑体" pitchFamily="2" charset="-122"/>
                <a:ea typeface="黑体" pitchFamily="2" charset="-122"/>
              </a:rPr>
              <a:t>半长轴的立方与</a:t>
            </a:r>
            <a:r>
              <a:rPr lang="zh-CN" altLang="en-US" sz="2400" dirty="0" smtClean="0">
                <a:solidFill>
                  <a:srgbClr val="000099"/>
                </a:solidFill>
                <a:latin typeface="黑体" pitchFamily="2" charset="-122"/>
                <a:ea typeface="黑体" pitchFamily="2" charset="-122"/>
              </a:rPr>
              <a:t>周期</a:t>
            </a:r>
            <a:r>
              <a:rPr lang="zh-CN" altLang="en-US" sz="2400" dirty="0" smtClean="0">
                <a:latin typeface="黑体" pitchFamily="2" charset="-122"/>
                <a:ea typeface="黑体" pitchFamily="2" charset="-122"/>
              </a:rPr>
              <a:t>的平方之比是一个常量</a:t>
            </a:r>
            <a:r>
              <a:rPr lang="zh-CN" altLang="en-US" sz="2400" dirty="0" smtClean="0"/>
              <a:t>。</a:t>
            </a:r>
            <a:endParaRPr lang="zh-CN" altLang="en-US" sz="2400" b="1" dirty="0" smtClean="0">
              <a:solidFill>
                <a:srgbClr val="000099"/>
              </a:solidFill>
              <a:latin typeface="黑体" pitchFamily="2" charset="-122"/>
              <a:ea typeface="黑体" pitchFamily="2" charset="-122"/>
            </a:endParaRPr>
          </a:p>
          <a:p>
            <a:pPr marL="0" marR="0" lvl="0" indent="0" defTabSz="914400" rtl="0" eaLnBrk="0" fontAlgn="base" latinLnBrk="0" hangingPunct="0">
              <a:lnSpc>
                <a:spcPct val="100000"/>
              </a:lnSpc>
              <a:spcBef>
                <a:spcPct val="0"/>
              </a:spcBef>
              <a:spcAft>
                <a:spcPct val="0"/>
              </a:spcAft>
              <a:buClrTx/>
              <a:buSzTx/>
              <a:buFontTx/>
              <a:buNone/>
              <a:tabLst/>
              <a:defRPr/>
            </a:pPr>
            <a:endParaRPr kumimoji="0" lang="zh-CN" altLang="en-US" sz="4400" b="1" i="0" u="none" strike="noStrike" kern="0" cap="none" spc="0" normalizeH="0" baseline="0" noProof="0" dirty="0">
              <a:ln>
                <a:noFill/>
              </a:ln>
              <a:solidFill>
                <a:srgbClr val="000099"/>
              </a:solidFill>
              <a:effectLst/>
              <a:uLnTx/>
              <a:uFillTx/>
              <a:latin typeface="+mj-lt"/>
              <a:ea typeface="+mj-ea"/>
              <a:cs typeface="+mj-cs"/>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18</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37092987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smtClean="0">
                <a:ln>
                  <a:noFill/>
                </a:ln>
                <a:solidFill>
                  <a:schemeClr val="tx2"/>
                </a:solidFill>
                <a:effectLst/>
                <a:uLnTx/>
                <a:uFillTx/>
                <a:latin typeface="+mj-lt"/>
                <a:ea typeface="+mj-ea"/>
                <a:cs typeface="+mj-cs"/>
              </a:rPr>
              <a:t>大数据挑战示例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北京航空航天大学计算机学院教授、博士生导师、大数据科学与工程国际联合研究中心主任；国家杰青；中国计算机学会数据库专业委员会常委，大数据专家委员会委员。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341734"/>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16733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Char char="l"/>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a:t>
            </a:r>
            <a:r>
              <a:rPr lang="zh-CN" altLang="en-US" dirty="0" smtClean="0">
                <a:latin typeface="黑体" pitchFamily="49" charset="-122"/>
                <a:ea typeface="黑体" pitchFamily="49" charset="-122"/>
              </a:rPr>
              <a:t>，数据库</a:t>
            </a:r>
            <a:r>
              <a:rPr lang="zh-CN" altLang="en-US" dirty="0">
                <a:latin typeface="黑体" pitchFamily="49" charset="-122"/>
                <a:ea typeface="黑体" pitchFamily="49" charset="-122"/>
              </a:rPr>
              <a:t>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a:t>
            </a:r>
            <a:r>
              <a:rPr lang="zh-CN" altLang="en-US" dirty="0" smtClean="0">
                <a:latin typeface="黑体" pitchFamily="49" charset="-122"/>
                <a:ea typeface="黑体" pitchFamily="49" charset="-122"/>
              </a:rPr>
              <a:t>事务处理，解决数据一致性问题</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477363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40520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48629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09272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62110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477363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06097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52903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06097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18930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55773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19908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44807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480697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09272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142852"/>
            <a:ext cx="8394700" cy="646331"/>
          </a:xfrm>
          <a:prstGeom prst="rect">
            <a:avLst/>
          </a:prstGeom>
          <a:noFill/>
          <a:ln w="9525">
            <a:noFill/>
            <a:miter lim="800000"/>
            <a:headEnd/>
            <a:tailEnd/>
          </a:ln>
        </p:spPr>
        <p:txBody>
          <a:bodyPr>
            <a:spAutoFit/>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挑战：大数据的管理</a:t>
            </a:r>
            <a:endParaRPr lang="zh-CN" altLang="en-US"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a:t>
            </a:r>
            <a:r>
              <a:rPr lang="en-US" altLang="zh-CN" sz="1800" dirty="0" err="1" smtClean="0">
                <a:solidFill>
                  <a:srgbClr val="C00000"/>
                </a:solidFill>
              </a:rPr>
              <a:t>metadata</a:t>
            </a:r>
            <a:r>
              <a:rPr lang="en-US" altLang="zh-CN" sz="1800" dirty="0" err="1" smtClean="0"/>
              <a:t>,Science</a:t>
            </a:r>
            <a:r>
              <a:rPr lang="en-US" altLang="zh-CN" sz="1800" dirty="0" smtClean="0"/>
              <a:t>,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pic>
        <p:nvPicPr>
          <p:cNvPr id="45058" name="Picture 2"/>
          <p:cNvPicPr>
            <a:picLocks noChangeAspect="1" noChangeArrowheads="1"/>
          </p:cNvPicPr>
          <p:nvPr/>
        </p:nvPicPr>
        <p:blipFill>
          <a:blip r:embed="rId3" cstate="print"/>
          <a:srcRect/>
          <a:stretch>
            <a:fillRect/>
          </a:stretch>
        </p:blipFill>
        <p:spPr bwMode="auto">
          <a:xfrm>
            <a:off x="1259632" y="2060848"/>
            <a:ext cx="6577575" cy="3672408"/>
          </a:xfrm>
          <a:prstGeom prst="rect">
            <a:avLst/>
          </a:prstGeom>
          <a:noFill/>
          <a:ln w="9525">
            <a:noFill/>
            <a:miter lim="800000"/>
            <a:headEnd/>
            <a:tailEnd/>
          </a:ln>
        </p:spPr>
      </p:pic>
      <p:sp>
        <p:nvSpPr>
          <p:cNvPr id="12" name="矩形 11"/>
          <p:cNvSpPr/>
          <p:nvPr/>
        </p:nvSpPr>
        <p:spPr>
          <a:xfrm>
            <a:off x="323528" y="6012577"/>
            <a:ext cx="8352928" cy="584775"/>
          </a:xfrm>
          <a:prstGeom prst="rect">
            <a:avLst/>
          </a:prstGeom>
        </p:spPr>
        <p:txBody>
          <a:bodyPr wrap="square">
            <a:spAutoFit/>
          </a:bodyPr>
          <a:lstStyle/>
          <a:p>
            <a:pPr algn="just">
              <a:buFont typeface="Arial" pitchFamily="34" charset="0"/>
              <a:buChar char="•"/>
            </a:pPr>
            <a:r>
              <a:rPr lang="en-US" altLang="zh-CN" sz="1600" b="1" dirty="0" smtClean="0"/>
              <a:t>Financial traces</a:t>
            </a:r>
            <a:r>
              <a:rPr lang="en-US" altLang="zh-CN" sz="1600" dirty="0" smtClean="0"/>
              <a:t> in a simply </a:t>
            </a:r>
            <a:r>
              <a:rPr lang="en-US" altLang="zh-CN" sz="1600" dirty="0" err="1" smtClean="0"/>
              <a:t>anonymized</a:t>
            </a:r>
            <a:r>
              <a:rPr lang="en-US" altLang="zh-CN" sz="1600" dirty="0" smtClean="0"/>
              <a:t> data set such as the one we use for this work.</a:t>
            </a:r>
          </a:p>
          <a:p>
            <a:pPr algn="just">
              <a:buFont typeface="Arial" pitchFamily="34" charset="0"/>
              <a:buChar char="•"/>
            </a:pPr>
            <a:r>
              <a:rPr lang="en-US" altLang="zh-CN" sz="1600" dirty="0" smtClean="0"/>
              <a:t>Arrows represent the </a:t>
            </a:r>
            <a:r>
              <a:rPr lang="en-US" altLang="zh-CN" sz="1600" b="1" dirty="0" smtClean="0"/>
              <a:t>temporal sequence</a:t>
            </a:r>
            <a:r>
              <a:rPr lang="en-US" altLang="zh-CN" sz="1600" dirty="0" smtClean="0"/>
              <a:t> of transactions for </a:t>
            </a:r>
            <a:r>
              <a:rPr lang="en-US" altLang="zh-CN" sz="1600" b="1" dirty="0" smtClean="0"/>
              <a:t>user 7abc1a23.</a:t>
            </a:r>
            <a:r>
              <a:rPr lang="en-US" altLang="zh-CN" sz="1600" dirty="0" smtClean="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metadata</a:t>
            </a:r>
            <a:r>
              <a:rPr lang="en-US" altLang="zh-CN" sz="1800" dirty="0" smtClean="0"/>
              <a:t>, Science,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sp>
        <p:nvSpPr>
          <p:cNvPr id="11" name="矩形 10"/>
          <p:cNvSpPr/>
          <p:nvPr/>
        </p:nvSpPr>
        <p:spPr>
          <a:xfrm>
            <a:off x="0" y="5229200"/>
            <a:ext cx="9144000" cy="1754326"/>
          </a:xfrm>
          <a:prstGeom prst="rect">
            <a:avLst/>
          </a:prstGeom>
        </p:spPr>
        <p:txBody>
          <a:bodyPr wrap="square">
            <a:spAutoFit/>
          </a:bodyPr>
          <a:lstStyle/>
          <a:p>
            <a:pPr>
              <a:buFont typeface="Arial" pitchFamily="34" charset="0"/>
              <a:buChar char="•"/>
            </a:pPr>
            <a:r>
              <a:rPr lang="en-US" altLang="zh-CN" dirty="0" smtClean="0"/>
              <a:t> Large-scale data sets of human behavior have the potential to fundamentally transform the way we fight diseases, design cities, or perform research. Metadata, however, contain </a:t>
            </a:r>
            <a:r>
              <a:rPr lang="en-US" altLang="zh-CN" dirty="0" smtClean="0">
                <a:solidFill>
                  <a:srgbClr val="FF0000"/>
                </a:solidFill>
              </a:rPr>
              <a:t>sensitive information</a:t>
            </a:r>
            <a:r>
              <a:rPr lang="en-US" altLang="zh-CN" dirty="0" smtClean="0"/>
              <a:t>.</a:t>
            </a:r>
          </a:p>
          <a:p>
            <a:pPr>
              <a:buFont typeface="Arial" pitchFamily="34" charset="0"/>
              <a:buChar char="•"/>
            </a:pPr>
            <a:r>
              <a:rPr lang="en-US" altLang="zh-CN" dirty="0" smtClean="0"/>
              <a:t> We study 3 months of credit card records for 1.1 million people and show that </a:t>
            </a:r>
            <a:r>
              <a:rPr lang="en-US" altLang="zh-CN" dirty="0" smtClean="0">
                <a:solidFill>
                  <a:srgbClr val="FF0000"/>
                </a:solidFill>
              </a:rPr>
              <a:t>four spatiotemporal points are enough to uniquely </a:t>
            </a:r>
            <a:r>
              <a:rPr lang="en-US" altLang="zh-CN" dirty="0" err="1" smtClean="0">
                <a:solidFill>
                  <a:srgbClr val="FF0000"/>
                </a:solidFill>
              </a:rPr>
              <a:t>reidentify</a:t>
            </a:r>
            <a:r>
              <a:rPr lang="en-US" altLang="zh-CN" dirty="0" smtClean="0">
                <a:solidFill>
                  <a:srgbClr val="FF0000"/>
                </a:solidFill>
              </a:rPr>
              <a:t> 90% of individuals</a:t>
            </a:r>
            <a:r>
              <a:rPr lang="en-US" altLang="zh-CN" dirty="0" smtClean="0"/>
              <a:t>.</a:t>
            </a:r>
          </a:p>
          <a:p>
            <a:pPr>
              <a:buFont typeface="Arial" pitchFamily="34" charset="0"/>
              <a:buChar char="•"/>
            </a:pPr>
            <a:endParaRPr lang="en-US" altLang="zh-CN" dirty="0" smtClean="0"/>
          </a:p>
        </p:txBody>
      </p:sp>
      <p:pic>
        <p:nvPicPr>
          <p:cNvPr id="46082" name="Picture 2"/>
          <p:cNvPicPr>
            <a:picLocks noChangeAspect="1" noChangeArrowheads="1"/>
          </p:cNvPicPr>
          <p:nvPr/>
        </p:nvPicPr>
        <p:blipFill>
          <a:blip r:embed="rId3" cstate="print"/>
          <a:srcRect/>
          <a:stretch>
            <a:fillRect/>
          </a:stretch>
        </p:blipFill>
        <p:spPr bwMode="auto">
          <a:xfrm>
            <a:off x="8384" y="1916832"/>
            <a:ext cx="4419600" cy="3400425"/>
          </a:xfrm>
          <a:prstGeom prst="rect">
            <a:avLst/>
          </a:prstGeom>
          <a:noFill/>
          <a:ln w="9525">
            <a:noFill/>
            <a:miter lim="800000"/>
            <a:headEnd/>
            <a:tailEnd/>
          </a:ln>
        </p:spPr>
      </p:pic>
      <p:sp>
        <p:nvSpPr>
          <p:cNvPr id="9" name="矩形 8"/>
          <p:cNvSpPr/>
          <p:nvPr/>
        </p:nvSpPr>
        <p:spPr>
          <a:xfrm>
            <a:off x="4176464" y="2897649"/>
            <a:ext cx="4932040" cy="1323439"/>
          </a:xfrm>
          <a:prstGeom prst="rect">
            <a:avLst/>
          </a:prstGeom>
        </p:spPr>
        <p:txBody>
          <a:bodyPr wrap="square" lIns="36000" rIns="36000">
            <a:spAutoFit/>
          </a:bodyPr>
          <a:lstStyle/>
          <a:p>
            <a:pPr>
              <a:buFont typeface="Arial" pitchFamily="34" charset="0"/>
              <a:buChar char="•"/>
            </a:pPr>
            <a:r>
              <a:rPr lang="en-US" altLang="zh-CN" sz="1600" dirty="0" smtClean="0"/>
              <a:t> The </a:t>
            </a:r>
            <a:r>
              <a:rPr lang="en-US" altLang="zh-CN" sz="1600" dirty="0" err="1" smtClean="0"/>
              <a:t>unicity</a:t>
            </a:r>
            <a:r>
              <a:rPr lang="en-US" altLang="zh-CN" sz="1600" dirty="0" smtClean="0"/>
              <a:t> of the credit card data set given p points.</a:t>
            </a:r>
          </a:p>
          <a:p>
            <a:pPr>
              <a:buFont typeface="Arial" pitchFamily="34" charset="0"/>
              <a:buChar char="•"/>
            </a:pPr>
            <a:r>
              <a:rPr lang="en-US" altLang="zh-CN" sz="1600" dirty="0" smtClean="0"/>
              <a:t> The green bars represent </a:t>
            </a:r>
            <a:r>
              <a:rPr lang="en-US" altLang="zh-CN" sz="1600" dirty="0" err="1" smtClean="0"/>
              <a:t>unicity</a:t>
            </a:r>
            <a:r>
              <a:rPr lang="en-US" altLang="zh-CN" sz="1600" dirty="0" smtClean="0"/>
              <a:t> when </a:t>
            </a:r>
            <a:r>
              <a:rPr lang="en-US" altLang="zh-CN" sz="1600" dirty="0" err="1" smtClean="0"/>
              <a:t>spatio</a:t>
            </a:r>
            <a:r>
              <a:rPr lang="en-US" altLang="zh-CN" sz="1600" dirty="0" smtClean="0"/>
              <a:t>-temporal </a:t>
            </a:r>
            <a:r>
              <a:rPr lang="en-US" altLang="zh-CN" sz="1600" dirty="0" err="1" smtClean="0"/>
              <a:t>tuples</a:t>
            </a:r>
            <a:r>
              <a:rPr lang="en-US" altLang="zh-CN" sz="1600" dirty="0" smtClean="0"/>
              <a:t> are known.</a:t>
            </a:r>
          </a:p>
          <a:p>
            <a:pPr>
              <a:buFont typeface="Arial" pitchFamily="34" charset="0"/>
              <a:buChar char="•"/>
            </a:pPr>
            <a:r>
              <a:rPr lang="en-US" altLang="zh-CN" sz="1600" dirty="0" smtClean="0"/>
              <a:t> The blue bars represent </a:t>
            </a:r>
            <a:r>
              <a:rPr lang="en-US" altLang="zh-CN" sz="1600" dirty="0" err="1" smtClean="0"/>
              <a:t>unicity</a:t>
            </a:r>
            <a:r>
              <a:rPr lang="en-US" altLang="zh-CN" sz="1600" dirty="0" smtClean="0"/>
              <a:t> when using spatial-temporal-price triples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7"/>
          <p:cNvGrpSpPr>
            <a:grpSpLocks/>
          </p:cNvGrpSpPr>
          <p:nvPr/>
        </p:nvGrpSpPr>
        <p:grpSpPr bwMode="auto">
          <a:xfrm>
            <a:off x="4572000" y="3937000"/>
            <a:ext cx="4300538" cy="2143125"/>
            <a:chOff x="4572000" y="3401220"/>
            <a:chExt cx="4300554" cy="2143125"/>
          </a:xfrm>
        </p:grpSpPr>
        <p:cxnSp>
          <p:nvCxnSpPr>
            <p:cNvPr id="53" name="直接连接符 52">
              <a:extLst>
                <a:ext uri="{FF2B5EF4-FFF2-40B4-BE49-F238E27FC236}"/>
              </a:extLst>
            </p:cNvPr>
            <p:cNvCxnSpPr>
              <a:endCxn id="49" idx="2"/>
            </p:cNvCxnSpPr>
            <p:nvPr/>
          </p:nvCxnSpPr>
          <p:spPr>
            <a:xfrm>
              <a:off x="4572000" y="4502945"/>
              <a:ext cx="2428884" cy="6842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extLst>
            </p:cNvPr>
            <p:cNvCxnSpPr>
              <a:cxnSpLocks/>
            </p:cNvCxnSpPr>
            <p:nvPr/>
          </p:nvCxnSpPr>
          <p:spPr>
            <a:xfrm flipV="1">
              <a:off x="4591050" y="4496595"/>
              <a:ext cx="24098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extLst>
            </p:cNvPr>
            <p:cNvCxnSpPr>
              <a:cxnSpLocks/>
              <a:endCxn id="47" idx="2"/>
            </p:cNvCxnSpPr>
            <p:nvPr/>
          </p:nvCxnSpPr>
          <p:spPr>
            <a:xfrm flipV="1">
              <a:off x="4572000" y="3758408"/>
              <a:ext cx="2428884" cy="744537"/>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3" name="组合 21"/>
            <p:cNvGrpSpPr>
              <a:grpSpLocks/>
            </p:cNvGrpSpPr>
            <p:nvPr/>
          </p:nvGrpSpPr>
          <p:grpSpPr bwMode="auto">
            <a:xfrm>
              <a:off x="7000892" y="3401220"/>
              <a:ext cx="1871662" cy="2143125"/>
              <a:chOff x="2143125" y="1000113"/>
              <a:chExt cx="2571751" cy="2143137"/>
            </a:xfrm>
          </p:grpSpPr>
          <p:sp>
            <p:nvSpPr>
              <p:cNvPr id="47" name="椭圆 4">
                <a:extLst>
                  <a:ext uri="{FF2B5EF4-FFF2-40B4-BE49-F238E27FC236}"/>
                </a:extLst>
              </p:cNvPr>
              <p:cNvSpPr>
                <a:spLocks noChangeArrowheads="1"/>
              </p:cNvSpPr>
              <p:nvPr/>
            </p:nvSpPr>
            <p:spPr bwMode="auto">
              <a:xfrm>
                <a:off x="2143114" y="1000113"/>
                <a:ext cx="2571762" cy="714379"/>
              </a:xfrm>
              <a:prstGeom prst="ellipse">
                <a:avLst/>
              </a:prstGeom>
              <a:solidFill>
                <a:srgbClr val="FFFFFF"/>
              </a:solidFill>
              <a:ln w="15875">
                <a:solidFill>
                  <a:srgbClr val="000000"/>
                </a:solidFill>
                <a:miter lim="800000"/>
                <a:headEnd/>
                <a:tailEnd/>
              </a:ln>
            </p:spPr>
            <p:txBody>
              <a:bodyPr lIns="0" tIns="0" rIns="0" bIns="0" anchor="ctr"/>
              <a:lstStyle/>
              <a:p>
                <a:pPr algn="ctr" eaLnBrk="1" fontAlgn="auto" hangingPunct="1">
                  <a:spcBef>
                    <a:spcPts val="0"/>
                  </a:spcBef>
                  <a:spcAft>
                    <a:spcPts val="0"/>
                  </a:spcAft>
                  <a:defRPr/>
                </a:pPr>
                <a:r>
                  <a:rPr lang="zh-CN" altLang="en-US" sz="2500" b="1" kern="0" dirty="0">
                    <a:solidFill>
                      <a:srgbClr val="000000"/>
                    </a:solidFill>
                    <a:latin typeface="Arial Unicode MS" panose="020B0604020202020204" pitchFamily="34" charset="-122"/>
                    <a:ea typeface="黑体" pitchFamily="49" charset="-122"/>
                  </a:rPr>
                  <a:t>查询近似</a:t>
                </a:r>
                <a:endParaRPr lang="zh-CN" altLang="zh-CN" sz="2500" b="1" kern="0" dirty="0">
                  <a:solidFill>
                    <a:srgbClr val="000000"/>
                  </a:solidFill>
                  <a:latin typeface="Arial Unicode MS" panose="020B0604020202020204" pitchFamily="34" charset="-122"/>
                  <a:ea typeface="黑体" pitchFamily="49" charset="-122"/>
                </a:endParaRPr>
              </a:p>
            </p:txBody>
          </p:sp>
          <p:sp>
            <p:nvSpPr>
              <p:cNvPr id="48" name="椭圆 47">
                <a:extLst>
                  <a:ext uri="{FF2B5EF4-FFF2-40B4-BE49-F238E27FC236}"/>
                </a:extLst>
              </p:cNvPr>
              <p:cNvSpPr>
                <a:spLocks noChangeArrowheads="1"/>
              </p:cNvSpPr>
              <p:nvPr/>
            </p:nvSpPr>
            <p:spPr bwMode="auto">
              <a:xfrm>
                <a:off x="2143114" y="1714492"/>
                <a:ext cx="2567399" cy="714379"/>
              </a:xfrm>
              <a:prstGeom prst="ellipse">
                <a:avLst/>
              </a:prstGeom>
              <a:solidFill>
                <a:srgbClr val="FFFFFF"/>
              </a:solidFill>
              <a:ln w="15875">
                <a:solidFill>
                  <a:srgbClr val="000000"/>
                </a:solidFill>
                <a:miter lim="800000"/>
                <a:headEnd/>
                <a:tailEnd/>
              </a:ln>
            </p:spPr>
            <p:txBody>
              <a:bodyPr lIns="0" tIns="0" rIns="0" bIns="0" anchor="ctr"/>
              <a:lstStyle/>
              <a:p>
                <a:pPr algn="ctr" eaLnBrk="1" fontAlgn="auto" hangingPunct="1">
                  <a:spcBef>
                    <a:spcPts val="0"/>
                  </a:spcBef>
                  <a:spcAft>
                    <a:spcPts val="0"/>
                  </a:spcAft>
                  <a:defRPr/>
                </a:pPr>
                <a:r>
                  <a:rPr lang="zh-CN" altLang="en-US" sz="2500" b="1" kern="0" dirty="0">
                    <a:solidFill>
                      <a:srgbClr val="000000"/>
                    </a:solidFill>
                    <a:latin typeface="Arial Unicode MS" panose="020B0604020202020204" pitchFamily="34" charset="-122"/>
                    <a:ea typeface="黑体" pitchFamily="49" charset="-122"/>
                  </a:rPr>
                  <a:t>数据近似</a:t>
                </a:r>
              </a:p>
            </p:txBody>
          </p:sp>
          <p:sp>
            <p:nvSpPr>
              <p:cNvPr id="49" name="椭圆 36">
                <a:extLst>
                  <a:ext uri="{FF2B5EF4-FFF2-40B4-BE49-F238E27FC236}"/>
                </a:extLst>
              </p:cNvPr>
              <p:cNvSpPr>
                <a:spLocks noChangeArrowheads="1"/>
              </p:cNvSpPr>
              <p:nvPr/>
            </p:nvSpPr>
            <p:spPr bwMode="auto">
              <a:xfrm>
                <a:off x="2143114" y="2428871"/>
                <a:ext cx="2554312" cy="714379"/>
              </a:xfrm>
              <a:prstGeom prst="ellipse">
                <a:avLst/>
              </a:prstGeom>
              <a:solidFill>
                <a:srgbClr val="FFFFFF"/>
              </a:solidFill>
              <a:ln w="15875">
                <a:solidFill>
                  <a:srgbClr val="000000"/>
                </a:solidFill>
                <a:miter lim="800000"/>
                <a:headEnd/>
                <a:tailEnd/>
              </a:ln>
            </p:spPr>
            <p:txBody>
              <a:bodyPr lIns="0" tIns="0" rIns="0" bIns="0" anchor="ctr"/>
              <a:lstStyle/>
              <a:p>
                <a:pPr algn="ctr" eaLnBrk="1" fontAlgn="auto" hangingPunct="1">
                  <a:spcBef>
                    <a:spcPts val="0"/>
                  </a:spcBef>
                  <a:spcAft>
                    <a:spcPts val="0"/>
                  </a:spcAft>
                  <a:defRPr/>
                </a:pPr>
                <a:r>
                  <a:rPr lang="zh-CN" altLang="en-US" sz="2500" b="1" kern="0" dirty="0">
                    <a:solidFill>
                      <a:srgbClr val="000000"/>
                    </a:solidFill>
                    <a:latin typeface="Arial Unicode MS" panose="020B0604020202020204" pitchFamily="34" charset="-122"/>
                    <a:ea typeface="黑体" pitchFamily="49" charset="-122"/>
                  </a:rPr>
                  <a:t>数据质量</a:t>
                </a:r>
              </a:p>
            </p:txBody>
          </p:sp>
        </p:grpSp>
      </p:grpSp>
      <p:pic>
        <p:nvPicPr>
          <p:cNvPr id="32" name="Picture 19">
            <a:extLst>
              <a:ext uri="{FF2B5EF4-FFF2-40B4-BE49-F238E27FC236}"/>
            </a:extLst>
          </p:cNvPr>
          <p:cNvPicPr>
            <a:picLocks noChangeArrowheads="1"/>
          </p:cNvPicPr>
          <p:nvPr/>
        </p:nvPicPr>
        <p:blipFill>
          <a:blip r:embed="rId3" cstate="print">
            <a:lum/>
          </a:blip>
          <a:srcRect/>
          <a:stretch>
            <a:fillRect/>
          </a:stretch>
        </p:blipFill>
        <p:spPr bwMode="auto">
          <a:xfrm>
            <a:off x="3275374" y="989915"/>
            <a:ext cx="2403648" cy="972000"/>
          </a:xfrm>
          <a:prstGeom prst="roundRect">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3" name="矩形 32">
            <a:extLst>
              <a:ext uri="{FF2B5EF4-FFF2-40B4-BE49-F238E27FC236}"/>
            </a:extLst>
          </p:cNvPr>
          <p:cNvSpPr/>
          <p:nvPr/>
        </p:nvSpPr>
        <p:spPr bwMode="auto">
          <a:xfrm>
            <a:off x="3122613" y="1971675"/>
            <a:ext cx="2771775" cy="1814513"/>
          </a:xfrm>
          <a:prstGeom prst="rect">
            <a:avLst/>
          </a:prstGeom>
        </p:spPr>
        <p:txBody>
          <a:bodyPr lIns="36000" rIns="36000">
            <a:spAutoFit/>
          </a:bodyPr>
          <a:lstStyle/>
          <a:p>
            <a:pPr algn="ctr" eaLnBrk="1" fontAlgn="auto" hangingPunct="1">
              <a:spcBef>
                <a:spcPts val="0"/>
              </a:spcBef>
              <a:spcAft>
                <a:spcPts val="0"/>
              </a:spcAft>
              <a:defRPr/>
            </a:pPr>
            <a:r>
              <a:rPr lang="zh-CN" altLang="en-US" sz="2800" kern="0" dirty="0">
                <a:latin typeface="Arial Unicode MS" panose="020B0604020202020204" pitchFamily="34" charset="-122"/>
                <a:ea typeface="黑体" pitchFamily="49" charset="-122"/>
              </a:rPr>
              <a:t>联邦大数据战略</a:t>
            </a:r>
            <a:endParaRPr lang="en-US" altLang="zh-CN" sz="2800" kern="0" dirty="0">
              <a:latin typeface="Arial Unicode MS" panose="020B0604020202020204" pitchFamily="34" charset="-122"/>
              <a:ea typeface="黑体" pitchFamily="49" charset="-122"/>
            </a:endParaRPr>
          </a:p>
          <a:p>
            <a:pPr algn="ctr" eaLnBrk="1" fontAlgn="auto" hangingPunct="1">
              <a:spcBef>
                <a:spcPts val="0"/>
              </a:spcBef>
              <a:spcAft>
                <a:spcPts val="0"/>
              </a:spcAft>
              <a:defRPr/>
            </a:pPr>
            <a:r>
              <a:rPr lang="zh-CN" altLang="en-US" sz="2800" kern="0" dirty="0">
                <a:latin typeface="Arial Unicode MS" panose="020B0604020202020204" pitchFamily="34" charset="-122"/>
                <a:ea typeface="黑体" pitchFamily="49" charset="-122"/>
              </a:rPr>
              <a:t>与美国情报战略</a:t>
            </a:r>
            <a:endParaRPr lang="zh-CN" altLang="en-US" sz="2800" dirty="0">
              <a:latin typeface="Arial Unicode MS" pitchFamily="34" charset="-122"/>
              <a:ea typeface="Arial Unicode MS" pitchFamily="34" charset="-122"/>
              <a:cs typeface="Arial Unicode MS" pitchFamily="34" charset="-122"/>
            </a:endParaRPr>
          </a:p>
        </p:txBody>
      </p:sp>
      <p:sp>
        <p:nvSpPr>
          <p:cNvPr id="34" name="矩形 33">
            <a:extLst>
              <a:ext uri="{FF2B5EF4-FFF2-40B4-BE49-F238E27FC236}"/>
            </a:extLst>
          </p:cNvPr>
          <p:cNvSpPr/>
          <p:nvPr/>
        </p:nvSpPr>
        <p:spPr bwMode="auto">
          <a:xfrm>
            <a:off x="6118225" y="1971675"/>
            <a:ext cx="2771775" cy="954088"/>
          </a:xfrm>
          <a:prstGeom prst="rect">
            <a:avLst/>
          </a:prstGeom>
        </p:spPr>
        <p:txBody>
          <a:bodyPr lIns="36000" rIns="36000">
            <a:spAutoFit/>
          </a:bodyPr>
          <a:lstStyle/>
          <a:p>
            <a:pPr algn="ctr" eaLnBrk="1" fontAlgn="auto" hangingPunct="1">
              <a:spcBef>
                <a:spcPts val="0"/>
              </a:spcBef>
              <a:spcAft>
                <a:spcPts val="0"/>
              </a:spcAft>
              <a:defRPr/>
            </a:pPr>
            <a:r>
              <a:rPr lang="zh-CN" altLang="en-US" sz="2800" kern="0" dirty="0">
                <a:solidFill>
                  <a:sysClr val="windowText" lastClr="000000"/>
                </a:solidFill>
                <a:latin typeface="Arial Unicode MS" panose="020B0604020202020204" pitchFamily="34" charset="-122"/>
                <a:ea typeface="黑体" pitchFamily="49" charset="-122"/>
              </a:rPr>
              <a:t>大数据产业推动</a:t>
            </a:r>
            <a:endParaRPr lang="en-US" altLang="zh-CN" sz="2800" kern="0" dirty="0">
              <a:solidFill>
                <a:sysClr val="windowText" lastClr="000000"/>
              </a:solidFill>
              <a:latin typeface="Arial Unicode MS" panose="020B0604020202020204" pitchFamily="34" charset="-122"/>
              <a:ea typeface="黑体" pitchFamily="49" charset="-122"/>
            </a:endParaRPr>
          </a:p>
          <a:p>
            <a:pPr algn="ctr" eaLnBrk="1" fontAlgn="auto" hangingPunct="1">
              <a:spcBef>
                <a:spcPts val="0"/>
              </a:spcBef>
              <a:spcAft>
                <a:spcPts val="0"/>
              </a:spcAft>
              <a:defRPr/>
            </a:pPr>
            <a:r>
              <a:rPr lang="zh-CN" altLang="en-US" sz="2800" kern="0" dirty="0">
                <a:solidFill>
                  <a:sysClr val="windowText" lastClr="000000"/>
                </a:solidFill>
                <a:latin typeface="Arial Unicode MS" panose="020B0604020202020204" pitchFamily="34" charset="-122"/>
                <a:ea typeface="黑体" pitchFamily="49" charset="-122"/>
              </a:rPr>
              <a:t>全球经济发展</a:t>
            </a:r>
            <a:endParaRPr lang="en-US" altLang="zh-CN" sz="2800" kern="0" dirty="0">
              <a:solidFill>
                <a:sysClr val="windowText" lastClr="000000"/>
              </a:solidFill>
              <a:latin typeface="Arial Unicode MS" panose="020B0604020202020204" pitchFamily="34" charset="-122"/>
              <a:ea typeface="黑体" pitchFamily="49" charset="-122"/>
            </a:endParaRPr>
          </a:p>
        </p:txBody>
      </p:sp>
      <p:sp>
        <p:nvSpPr>
          <p:cNvPr id="66566" name="灯片编号占位符 3"/>
          <p:cNvSpPr txBox="1">
            <a:spLocks/>
          </p:cNvSpPr>
          <p:nvPr/>
        </p:nvSpPr>
        <p:spPr bwMode="auto">
          <a:xfrm>
            <a:off x="8628063" y="357188"/>
            <a:ext cx="490537" cy="365125"/>
          </a:xfrm>
          <a:prstGeom prst="rect">
            <a:avLst/>
          </a:prstGeom>
          <a:noFill/>
          <a:ln w="9525">
            <a:noFill/>
            <a:miter lim="800000"/>
            <a:headEnd/>
            <a:tailEnd/>
          </a:ln>
        </p:spPr>
        <p:txBody>
          <a:bodyPr anchor="ctr"/>
          <a:lstStyle/>
          <a:p>
            <a:pPr algn="r" eaLnBrk="1" hangingPunct="1"/>
            <a:fld id="{F646D606-AB9B-4D86-9373-DBBE4F9560C6}" type="slidenum">
              <a:rPr lang="zh-CN" altLang="en-US" sz="2000">
                <a:latin typeface="Arial Unicode MS" pitchFamily="34" charset="-122"/>
                <a:ea typeface="Arial Unicode MS" pitchFamily="34" charset="-122"/>
                <a:cs typeface="Arial Unicode MS" pitchFamily="34" charset="-122"/>
              </a:rPr>
              <a:pPr algn="r" eaLnBrk="1" hangingPunct="1"/>
              <a:t>23</a:t>
            </a:fld>
            <a:endParaRPr lang="zh-CN" altLang="en-US" sz="2000">
              <a:latin typeface="Arial Unicode MS" pitchFamily="34" charset="-122"/>
              <a:ea typeface="Arial Unicode MS" pitchFamily="34" charset="-122"/>
              <a:cs typeface="Arial Unicode MS" pitchFamily="34" charset="-122"/>
            </a:endParaRPr>
          </a:p>
        </p:txBody>
      </p:sp>
      <p:sp>
        <p:nvSpPr>
          <p:cNvPr id="31" name="矩形 30">
            <a:extLst>
              <a:ext uri="{FF2B5EF4-FFF2-40B4-BE49-F238E27FC236}"/>
            </a:extLst>
          </p:cNvPr>
          <p:cNvSpPr/>
          <p:nvPr/>
        </p:nvSpPr>
        <p:spPr bwMode="auto">
          <a:xfrm>
            <a:off x="125413" y="1985963"/>
            <a:ext cx="2771775" cy="1814512"/>
          </a:xfrm>
          <a:prstGeom prst="rect">
            <a:avLst/>
          </a:prstGeom>
        </p:spPr>
        <p:txBody>
          <a:bodyPr lIns="36000" rIns="36000">
            <a:spAutoFit/>
          </a:bodyPr>
          <a:lstStyle/>
          <a:p>
            <a:pPr algn="ctr" eaLnBrk="1" fontAlgn="auto" hangingPunct="1">
              <a:spcBef>
                <a:spcPts val="0"/>
              </a:spcBef>
              <a:spcAft>
                <a:spcPts val="0"/>
              </a:spcAft>
              <a:defRPr/>
            </a:pPr>
            <a:r>
              <a:rPr lang="zh-CN" altLang="en-US" sz="2800" kern="0" dirty="0">
                <a:latin typeface="Arial Unicode MS" pitchFamily="34" charset="-122"/>
                <a:ea typeface="黑体" pitchFamily="49" charset="-122"/>
                <a:cs typeface="Arial" pitchFamily="34" charset="0"/>
              </a:rPr>
              <a:t>国家大数据战略</a:t>
            </a:r>
            <a:endParaRPr lang="en-US" altLang="zh-CN" sz="2800" kern="0" dirty="0">
              <a:latin typeface="Arial Unicode MS" pitchFamily="34" charset="-122"/>
              <a:ea typeface="黑体" pitchFamily="49" charset="-122"/>
              <a:cs typeface="Arial" pitchFamily="34" charset="0"/>
            </a:endParaRPr>
          </a:p>
          <a:p>
            <a:pPr algn="ctr" eaLnBrk="1" fontAlgn="auto" hangingPunct="1">
              <a:spcBef>
                <a:spcPts val="0"/>
              </a:spcBef>
              <a:spcAft>
                <a:spcPts val="0"/>
              </a:spcAft>
              <a:defRPr/>
            </a:pPr>
            <a:r>
              <a:rPr lang="zh-CN" altLang="en-US" sz="2800" kern="0" dirty="0">
                <a:latin typeface="Arial Unicode MS" pitchFamily="34" charset="-122"/>
                <a:ea typeface="黑体" pitchFamily="49" charset="-122"/>
                <a:cs typeface="Arial" pitchFamily="34" charset="0"/>
              </a:rPr>
              <a:t>与网络强国建设</a:t>
            </a:r>
          </a:p>
        </p:txBody>
      </p:sp>
      <p:cxnSp>
        <p:nvCxnSpPr>
          <p:cNvPr id="25" name="直接连接符 24">
            <a:extLst>
              <a:ext uri="{FF2B5EF4-FFF2-40B4-BE49-F238E27FC236}"/>
            </a:extLst>
          </p:cNvPr>
          <p:cNvCxnSpPr/>
          <p:nvPr/>
        </p:nvCxnSpPr>
        <p:spPr>
          <a:xfrm>
            <a:off x="-30163" y="2892425"/>
            <a:ext cx="9180513" cy="1588"/>
          </a:xfrm>
          <a:prstGeom prst="line">
            <a:avLst/>
          </a:prstGeom>
          <a:ln w="25400">
            <a:solidFill>
              <a:srgbClr val="000099"/>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extLst>
          </p:cNvPr>
          <p:cNvPicPr>
            <a:picLocks noChangeAspect="1"/>
          </p:cNvPicPr>
          <p:nvPr/>
        </p:nvPicPr>
        <p:blipFill>
          <a:blip r:embed="rId4" cstate="print">
            <a:lum bright="15000" contrast="30000"/>
          </a:blip>
          <a:stretch>
            <a:fillRect/>
          </a:stretch>
        </p:blipFill>
        <p:spPr>
          <a:xfrm>
            <a:off x="143738" y="989915"/>
            <a:ext cx="2739394" cy="97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图片 4">
            <a:extLst>
              <a:ext uri="{FF2B5EF4-FFF2-40B4-BE49-F238E27FC236}"/>
            </a:extLst>
          </p:cNvPr>
          <p:cNvPicPr>
            <a:picLocks noChangeAspect="1"/>
          </p:cNvPicPr>
          <p:nvPr/>
        </p:nvPicPr>
        <p:blipFill>
          <a:blip r:embed="rId5" cstate="print">
            <a:lum/>
          </a:blip>
          <a:stretch>
            <a:fillRect/>
          </a:stretch>
        </p:blipFill>
        <p:spPr>
          <a:xfrm>
            <a:off x="6071264" y="975742"/>
            <a:ext cx="2959333" cy="97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7" name="标题 1">
            <a:extLst>
              <a:ext uri="{FF2B5EF4-FFF2-40B4-BE49-F238E27FC236}"/>
            </a:extLst>
          </p:cNvPr>
          <p:cNvSpPr txBox="1">
            <a:spLocks/>
          </p:cNvSpPr>
          <p:nvPr/>
        </p:nvSpPr>
        <p:spPr bwMode="auto">
          <a:xfrm>
            <a:off x="285750" y="71438"/>
            <a:ext cx="8358188" cy="796925"/>
          </a:xfrm>
          <a:prstGeom prst="rect">
            <a:avLst/>
          </a:prstGeom>
          <a:noFill/>
          <a:ln w="9525">
            <a:noFill/>
            <a:miter lim="800000"/>
            <a:headEnd/>
            <a:tailEnd/>
          </a:ln>
        </p:spPr>
        <p:txBody>
          <a:bodyPr anchor="ctr"/>
          <a:lstStyle/>
          <a:p>
            <a:pPr algn="ctr">
              <a:defRPr/>
            </a:pPr>
            <a:r>
              <a:rPr lang="zh-CN" altLang="en-US" sz="3600" b="1" kern="0" dirty="0">
                <a:solidFill>
                  <a:srgbClr val="C00000"/>
                </a:solidFill>
                <a:latin typeface="黑体" pitchFamily="49" charset="-122"/>
                <a:ea typeface="黑体" pitchFamily="49" charset="-122"/>
                <a:cs typeface="+mj-cs"/>
              </a:rPr>
              <a:t>研究方向面临的机遇与挑战</a:t>
            </a:r>
          </a:p>
        </p:txBody>
      </p:sp>
      <p:grpSp>
        <p:nvGrpSpPr>
          <p:cNvPr id="6" name="组合 75"/>
          <p:cNvGrpSpPr>
            <a:grpSpLocks/>
          </p:cNvGrpSpPr>
          <p:nvPr/>
        </p:nvGrpSpPr>
        <p:grpSpPr bwMode="auto">
          <a:xfrm>
            <a:off x="214313" y="3937000"/>
            <a:ext cx="4357687" cy="2143125"/>
            <a:chOff x="214282" y="3401220"/>
            <a:chExt cx="4357718" cy="2143125"/>
          </a:xfrm>
        </p:grpSpPr>
        <p:cxnSp>
          <p:nvCxnSpPr>
            <p:cNvPr id="63" name="直接连接符 62">
              <a:extLst>
                <a:ext uri="{FF2B5EF4-FFF2-40B4-BE49-F238E27FC236}"/>
              </a:extLst>
            </p:cNvPr>
            <p:cNvCxnSpPr>
              <a:endCxn id="43" idx="6"/>
            </p:cNvCxnSpPr>
            <p:nvPr/>
          </p:nvCxnSpPr>
          <p:spPr>
            <a:xfrm rot="10800000" flipV="1">
              <a:off x="2073257" y="4501358"/>
              <a:ext cx="2498743" cy="685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extLst>
            </p:cNvPr>
            <p:cNvCxnSpPr>
              <a:cxnSpLocks/>
              <a:endCxn id="42" idx="6"/>
            </p:cNvCxnSpPr>
            <p:nvPr/>
          </p:nvCxnSpPr>
          <p:spPr>
            <a:xfrm rot="10800000">
              <a:off x="2082782" y="4501358"/>
              <a:ext cx="24892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extLst>
            </p:cNvPr>
            <p:cNvCxnSpPr>
              <a:cxnSpLocks/>
              <a:endCxn id="41" idx="6"/>
            </p:cNvCxnSpPr>
            <p:nvPr/>
          </p:nvCxnSpPr>
          <p:spPr>
            <a:xfrm rot="10800000">
              <a:off x="2085957" y="3758408"/>
              <a:ext cx="2486043" cy="74295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7" name="组合 21"/>
            <p:cNvGrpSpPr>
              <a:grpSpLocks/>
            </p:cNvGrpSpPr>
            <p:nvPr/>
          </p:nvGrpSpPr>
          <p:grpSpPr bwMode="auto">
            <a:xfrm>
              <a:off x="214282" y="3401220"/>
              <a:ext cx="1871664" cy="2143125"/>
              <a:chOff x="2143125" y="1000113"/>
              <a:chExt cx="2571752" cy="2143137"/>
            </a:xfrm>
          </p:grpSpPr>
          <p:sp>
            <p:nvSpPr>
              <p:cNvPr id="41" name="椭圆 4">
                <a:extLst>
                  <a:ext uri="{FF2B5EF4-FFF2-40B4-BE49-F238E27FC236}"/>
                </a:extLst>
              </p:cNvPr>
              <p:cNvSpPr>
                <a:spLocks noChangeArrowheads="1"/>
              </p:cNvSpPr>
              <p:nvPr/>
            </p:nvSpPr>
            <p:spPr bwMode="auto">
              <a:xfrm>
                <a:off x="2143125" y="1000113"/>
                <a:ext cx="2571767" cy="714379"/>
              </a:xfrm>
              <a:prstGeom prst="ellipse">
                <a:avLst/>
              </a:prstGeom>
              <a:solidFill>
                <a:srgbClr val="FFFFFF"/>
              </a:solidFill>
              <a:ln w="15875">
                <a:solidFill>
                  <a:srgbClr val="000000"/>
                </a:solidFill>
                <a:miter lim="800000"/>
                <a:headEnd/>
                <a:tailEnd/>
              </a:ln>
            </p:spPr>
            <p:txBody>
              <a:bodyPr lIns="0" tIns="0" rIns="0" bIns="0" anchor="ctr"/>
              <a:lstStyle/>
              <a:p>
                <a:pPr algn="ctr" eaLnBrk="1" fontAlgn="auto" hangingPunct="1">
                  <a:spcBef>
                    <a:spcPts val="0"/>
                  </a:spcBef>
                  <a:spcAft>
                    <a:spcPts val="0"/>
                  </a:spcAft>
                  <a:defRPr/>
                </a:pPr>
                <a:r>
                  <a:rPr lang="zh-CN" altLang="en-US" sz="2500" b="1" kern="0" dirty="0">
                    <a:solidFill>
                      <a:srgbClr val="FF0000"/>
                    </a:solidFill>
                    <a:latin typeface="Arial Unicode MS" panose="020B0604020202020204" pitchFamily="34" charset="-122"/>
                    <a:ea typeface="黑体" pitchFamily="49" charset="-122"/>
                  </a:rPr>
                  <a:t>任务感知</a:t>
                </a:r>
                <a:endParaRPr lang="zh-CN" altLang="zh-CN" sz="2500" b="1" kern="0" dirty="0">
                  <a:solidFill>
                    <a:srgbClr val="FF0000"/>
                  </a:solidFill>
                  <a:latin typeface="Arial Unicode MS" panose="020B0604020202020204" pitchFamily="34" charset="-122"/>
                  <a:ea typeface="黑体" pitchFamily="49" charset="-122"/>
                </a:endParaRPr>
              </a:p>
            </p:txBody>
          </p:sp>
          <p:sp>
            <p:nvSpPr>
              <p:cNvPr id="42" name="椭圆 41">
                <a:extLst>
                  <a:ext uri="{FF2B5EF4-FFF2-40B4-BE49-F238E27FC236}"/>
                </a:extLst>
              </p:cNvPr>
              <p:cNvSpPr>
                <a:spLocks noChangeArrowheads="1"/>
              </p:cNvSpPr>
              <p:nvPr/>
            </p:nvSpPr>
            <p:spPr bwMode="auto">
              <a:xfrm>
                <a:off x="2143125" y="1714492"/>
                <a:ext cx="2567404" cy="714379"/>
              </a:xfrm>
              <a:prstGeom prst="ellipse">
                <a:avLst/>
              </a:prstGeom>
              <a:solidFill>
                <a:srgbClr val="FFFFFF"/>
              </a:solidFill>
              <a:ln w="15875">
                <a:solidFill>
                  <a:srgbClr val="000000"/>
                </a:solidFill>
                <a:miter lim="800000"/>
                <a:headEnd/>
                <a:tailEnd/>
              </a:ln>
            </p:spPr>
            <p:txBody>
              <a:bodyPr lIns="0" tIns="0" rIns="0" bIns="0" anchor="ctr"/>
              <a:lstStyle/>
              <a:p>
                <a:pPr algn="ctr" eaLnBrk="1" fontAlgn="auto" hangingPunct="1">
                  <a:spcBef>
                    <a:spcPts val="0"/>
                  </a:spcBef>
                  <a:spcAft>
                    <a:spcPts val="0"/>
                  </a:spcAft>
                  <a:defRPr/>
                </a:pPr>
                <a:r>
                  <a:rPr lang="zh-CN" altLang="en-US" sz="2500" b="1" kern="0" dirty="0">
                    <a:solidFill>
                      <a:srgbClr val="FF0000"/>
                    </a:solidFill>
                    <a:latin typeface="Arial Unicode MS" panose="020B0604020202020204" pitchFamily="34" charset="-122"/>
                    <a:ea typeface="黑体" pitchFamily="49" charset="-122"/>
                  </a:rPr>
                  <a:t>数据感知</a:t>
                </a:r>
              </a:p>
            </p:txBody>
          </p:sp>
          <p:sp>
            <p:nvSpPr>
              <p:cNvPr id="43" name="椭圆 36">
                <a:extLst>
                  <a:ext uri="{FF2B5EF4-FFF2-40B4-BE49-F238E27FC236}"/>
                </a:extLst>
              </p:cNvPr>
              <p:cNvSpPr>
                <a:spLocks noChangeArrowheads="1"/>
              </p:cNvSpPr>
              <p:nvPr/>
            </p:nvSpPr>
            <p:spPr bwMode="auto">
              <a:xfrm>
                <a:off x="2143125" y="2428871"/>
                <a:ext cx="2554317" cy="714379"/>
              </a:xfrm>
              <a:prstGeom prst="ellipse">
                <a:avLst/>
              </a:prstGeom>
              <a:solidFill>
                <a:srgbClr val="FFFFFF"/>
              </a:solidFill>
              <a:ln w="15875">
                <a:solidFill>
                  <a:srgbClr val="000000"/>
                </a:solidFill>
                <a:miter lim="800000"/>
                <a:headEnd/>
                <a:tailEnd/>
              </a:ln>
            </p:spPr>
            <p:txBody>
              <a:bodyPr lIns="0" tIns="0" rIns="0" bIns="0" anchor="ctr"/>
              <a:lstStyle/>
              <a:p>
                <a:pPr algn="ctr" eaLnBrk="1" fontAlgn="auto" hangingPunct="1">
                  <a:spcBef>
                    <a:spcPts val="0"/>
                  </a:spcBef>
                  <a:spcAft>
                    <a:spcPts val="0"/>
                  </a:spcAft>
                  <a:defRPr/>
                </a:pPr>
                <a:r>
                  <a:rPr lang="zh-CN" altLang="en-US" sz="2500" b="1" kern="0" dirty="0">
                    <a:solidFill>
                      <a:srgbClr val="FF0000"/>
                    </a:solidFill>
                    <a:latin typeface="Arial Unicode MS" panose="020B0604020202020204" pitchFamily="34" charset="-122"/>
                    <a:ea typeface="黑体" pitchFamily="49" charset="-122"/>
                  </a:rPr>
                  <a:t>新型存储</a:t>
                </a:r>
              </a:p>
            </p:txBody>
          </p:sp>
        </p:grpSp>
      </p:grpSp>
      <p:sp>
        <p:nvSpPr>
          <p:cNvPr id="45" name="椭圆 44">
            <a:extLst>
              <a:ext uri="{FF2B5EF4-FFF2-40B4-BE49-F238E27FC236}"/>
            </a:extLst>
          </p:cNvPr>
          <p:cNvSpPr/>
          <p:nvPr/>
        </p:nvSpPr>
        <p:spPr>
          <a:xfrm>
            <a:off x="3643313" y="4108450"/>
            <a:ext cx="1800225" cy="1798638"/>
          </a:xfrm>
          <a:prstGeom prst="ellipse">
            <a:avLst/>
          </a:prstGeom>
          <a:solidFill>
            <a:srgbClr val="E2FBF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zh-CN" altLang="en-US" sz="2500" b="1" dirty="0">
                <a:solidFill>
                  <a:srgbClr val="FF0000"/>
                </a:solidFill>
                <a:latin typeface="Arial Unicode MS" panose="020B0604020202020204" pitchFamily="34" charset="-122"/>
              </a:rPr>
              <a:t>大数据</a:t>
            </a:r>
          </a:p>
          <a:p>
            <a:pPr algn="ctr" eaLnBrk="1" fontAlgn="auto" hangingPunct="1">
              <a:spcBef>
                <a:spcPts val="0"/>
              </a:spcBef>
              <a:spcAft>
                <a:spcPts val="0"/>
              </a:spcAft>
              <a:defRPr/>
            </a:pPr>
            <a:r>
              <a:rPr lang="zh-CN" altLang="en-US" sz="2500" b="1" dirty="0">
                <a:solidFill>
                  <a:srgbClr val="FF0000"/>
                </a:solidFill>
                <a:latin typeface="Arial Unicode MS" panose="020B0604020202020204" pitchFamily="34" charset="-122"/>
              </a:rPr>
              <a:t>近似</a:t>
            </a:r>
            <a:endParaRPr lang="en-US" altLang="zh-CN" sz="2500" b="1" dirty="0">
              <a:solidFill>
                <a:srgbClr val="FF0000"/>
              </a:solidFill>
              <a:latin typeface="Arial Unicode MS" panose="020B0604020202020204" pitchFamily="34" charset="-122"/>
            </a:endParaRPr>
          </a:p>
          <a:p>
            <a:pPr algn="ctr" eaLnBrk="1" fontAlgn="auto" hangingPunct="1">
              <a:spcBef>
                <a:spcPts val="0"/>
              </a:spcBef>
              <a:spcAft>
                <a:spcPts val="0"/>
              </a:spcAft>
              <a:defRPr/>
            </a:pPr>
            <a:r>
              <a:rPr lang="zh-CN" altLang="en-US" sz="2500" b="1" dirty="0">
                <a:solidFill>
                  <a:srgbClr val="FF0000"/>
                </a:solidFill>
                <a:latin typeface="Arial Unicode MS" panose="020B0604020202020204" pitchFamily="34" charset="-122"/>
              </a:rPr>
              <a:t>计算</a:t>
            </a:r>
          </a:p>
        </p:txBody>
      </p:sp>
      <p:grpSp>
        <p:nvGrpSpPr>
          <p:cNvPr id="8" name="组合 90"/>
          <p:cNvGrpSpPr>
            <a:grpSpLocks/>
          </p:cNvGrpSpPr>
          <p:nvPr/>
        </p:nvGrpSpPr>
        <p:grpSpPr bwMode="auto">
          <a:xfrm>
            <a:off x="63500" y="2976563"/>
            <a:ext cx="9023350" cy="3830637"/>
            <a:chOff x="64206" y="2969432"/>
            <a:chExt cx="9022756" cy="3830992"/>
          </a:xfrm>
        </p:grpSpPr>
        <p:grpSp>
          <p:nvGrpSpPr>
            <p:cNvPr id="9" name="组合 85"/>
            <p:cNvGrpSpPr>
              <a:grpSpLocks/>
            </p:cNvGrpSpPr>
            <p:nvPr/>
          </p:nvGrpSpPr>
          <p:grpSpPr bwMode="auto">
            <a:xfrm>
              <a:off x="5715008" y="3657714"/>
              <a:ext cx="2962296" cy="3142710"/>
              <a:chOff x="415896" y="3142848"/>
              <a:chExt cx="2962296" cy="3142710"/>
            </a:xfrm>
          </p:grpSpPr>
          <p:sp>
            <p:nvSpPr>
              <p:cNvPr id="66577" name="矩形 60"/>
              <p:cNvSpPr>
                <a:spLocks noChangeArrowheads="1"/>
              </p:cNvSpPr>
              <p:nvPr/>
            </p:nvSpPr>
            <p:spPr bwMode="auto">
              <a:xfrm>
                <a:off x="1273152" y="3142848"/>
                <a:ext cx="1441460" cy="477054"/>
              </a:xfrm>
              <a:prstGeom prst="rect">
                <a:avLst/>
              </a:prstGeom>
              <a:solidFill>
                <a:schemeClr val="bg1"/>
              </a:solidFill>
              <a:ln w="9525">
                <a:noFill/>
                <a:miter lim="800000"/>
                <a:headEnd/>
                <a:tailEnd/>
              </a:ln>
            </p:spPr>
            <p:txBody>
              <a:bodyPr lIns="36000" rIns="36000">
                <a:spAutoFit/>
              </a:bodyPr>
              <a:lstStyle/>
              <a:p>
                <a:pPr algn="ctr" eaLnBrk="1" hangingPunct="1"/>
                <a:r>
                  <a:rPr lang="zh-CN" altLang="en-US" sz="2500" b="1">
                    <a:solidFill>
                      <a:srgbClr val="FF0000"/>
                    </a:solidFill>
                    <a:latin typeface="Arial Unicode MS" pitchFamily="34" charset="-122"/>
                    <a:ea typeface="黑体" pitchFamily="49" charset="-122"/>
                  </a:rPr>
                  <a:t>难</a:t>
                </a:r>
                <a:r>
                  <a:rPr lang="zh-CN" altLang="en-US" sz="2500" b="1">
                    <a:latin typeface="Arial Unicode MS" pitchFamily="34" charset="-122"/>
                    <a:ea typeface="黑体" pitchFamily="49" charset="-122"/>
                  </a:rPr>
                  <a:t>解实例</a:t>
                </a:r>
                <a:endParaRPr lang="en-US" altLang="zh-CN" sz="2500" b="1">
                  <a:latin typeface="Arial Unicode MS" pitchFamily="34" charset="-122"/>
                  <a:ea typeface="黑体" pitchFamily="49" charset="-122"/>
                </a:endParaRPr>
              </a:p>
            </p:txBody>
          </p:sp>
          <p:pic>
            <p:nvPicPr>
              <p:cNvPr id="66578" name="Picture 4"/>
              <p:cNvPicPr>
                <a:picLocks noChangeAspect="1" noChangeArrowheads="1"/>
              </p:cNvPicPr>
              <p:nvPr/>
            </p:nvPicPr>
            <p:blipFill>
              <a:blip r:embed="rId6"/>
              <a:srcRect/>
              <a:stretch>
                <a:fillRect/>
              </a:stretch>
            </p:blipFill>
            <p:spPr bwMode="auto">
              <a:xfrm>
                <a:off x="571490" y="3578226"/>
                <a:ext cx="2571750" cy="1862138"/>
              </a:xfrm>
              <a:prstGeom prst="rect">
                <a:avLst/>
              </a:prstGeom>
              <a:noFill/>
              <a:ln w="12700">
                <a:solidFill>
                  <a:srgbClr val="0000FF"/>
                </a:solidFill>
                <a:miter lim="800000"/>
                <a:headEnd/>
                <a:tailEnd/>
              </a:ln>
            </p:spPr>
          </p:pic>
          <p:sp>
            <p:nvSpPr>
              <p:cNvPr id="80" name="矩形 79">
                <a:extLst>
                  <a:ext uri="{FF2B5EF4-FFF2-40B4-BE49-F238E27FC236}"/>
                </a:extLst>
              </p:cNvPr>
              <p:cNvSpPr/>
              <p:nvPr/>
            </p:nvSpPr>
            <p:spPr>
              <a:xfrm>
                <a:off x="1265479" y="3623074"/>
                <a:ext cx="1449292" cy="17638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500" dirty="0">
                  <a:solidFill>
                    <a:srgbClr val="FFFFFF"/>
                  </a:solidFill>
                  <a:latin typeface="Arial Unicode MS" panose="020B0604020202020204" pitchFamily="34" charset="-122"/>
                </a:endParaRPr>
              </a:p>
            </p:txBody>
          </p:sp>
          <p:sp>
            <p:nvSpPr>
              <p:cNvPr id="66580" name="矩形 71"/>
              <p:cNvSpPr>
                <a:spLocks noChangeArrowheads="1"/>
              </p:cNvSpPr>
              <p:nvPr/>
            </p:nvSpPr>
            <p:spPr bwMode="auto">
              <a:xfrm>
                <a:off x="2449498" y="5423784"/>
                <a:ext cx="928694" cy="861774"/>
              </a:xfrm>
              <a:prstGeom prst="rect">
                <a:avLst/>
              </a:prstGeom>
              <a:noFill/>
              <a:ln w="9525">
                <a:noFill/>
                <a:miter lim="800000"/>
                <a:headEnd/>
                <a:tailEnd/>
              </a:ln>
            </p:spPr>
            <p:txBody>
              <a:bodyPr>
                <a:spAutoFit/>
              </a:bodyPr>
              <a:lstStyle/>
              <a:p>
                <a:pPr algn="ctr" eaLnBrk="1" hangingPunct="1"/>
                <a:r>
                  <a:rPr lang="zh-CN" altLang="en-US" sz="2500" b="1">
                    <a:solidFill>
                      <a:srgbClr val="FF0000"/>
                    </a:solidFill>
                    <a:latin typeface="Arial Unicode MS" pitchFamily="34" charset="-122"/>
                    <a:ea typeface="黑体" pitchFamily="49" charset="-122"/>
                  </a:rPr>
                  <a:t>易</a:t>
                </a:r>
                <a:r>
                  <a:rPr lang="zh-CN" altLang="en-US" sz="2500" b="1">
                    <a:solidFill>
                      <a:srgbClr val="000000"/>
                    </a:solidFill>
                    <a:latin typeface="Arial Unicode MS" pitchFamily="34" charset="-122"/>
                    <a:ea typeface="黑体" pitchFamily="49" charset="-122"/>
                  </a:rPr>
                  <a:t>解</a:t>
                </a:r>
                <a:endParaRPr lang="en-US" altLang="zh-CN" sz="2500" b="1">
                  <a:solidFill>
                    <a:srgbClr val="000000"/>
                  </a:solidFill>
                  <a:latin typeface="Arial Unicode MS" pitchFamily="34" charset="-122"/>
                  <a:ea typeface="黑体" pitchFamily="49" charset="-122"/>
                </a:endParaRPr>
              </a:p>
              <a:p>
                <a:pPr algn="ctr" eaLnBrk="1" hangingPunct="1"/>
                <a:r>
                  <a:rPr lang="zh-CN" altLang="en-US" sz="2500" b="1">
                    <a:solidFill>
                      <a:srgbClr val="000000"/>
                    </a:solidFill>
                    <a:latin typeface="Arial Unicode MS" pitchFamily="34" charset="-122"/>
                    <a:ea typeface="黑体" pitchFamily="49" charset="-122"/>
                  </a:rPr>
                  <a:t>实例</a:t>
                </a:r>
                <a:endParaRPr lang="en-US" altLang="zh-CN" sz="2500" b="1">
                  <a:solidFill>
                    <a:srgbClr val="000000"/>
                  </a:solidFill>
                  <a:latin typeface="Arial Unicode MS" pitchFamily="34" charset="-122"/>
                  <a:ea typeface="黑体" pitchFamily="49" charset="-122"/>
                </a:endParaRPr>
              </a:p>
            </p:txBody>
          </p:sp>
          <p:sp>
            <p:nvSpPr>
              <p:cNvPr id="66581" name="矩形 71"/>
              <p:cNvSpPr>
                <a:spLocks noChangeArrowheads="1"/>
              </p:cNvSpPr>
              <p:nvPr/>
            </p:nvSpPr>
            <p:spPr bwMode="auto">
              <a:xfrm>
                <a:off x="415896" y="5423784"/>
                <a:ext cx="928694" cy="861774"/>
              </a:xfrm>
              <a:prstGeom prst="rect">
                <a:avLst/>
              </a:prstGeom>
              <a:noFill/>
              <a:ln w="9525">
                <a:noFill/>
                <a:miter lim="800000"/>
                <a:headEnd/>
                <a:tailEnd/>
              </a:ln>
            </p:spPr>
            <p:txBody>
              <a:bodyPr>
                <a:spAutoFit/>
              </a:bodyPr>
              <a:lstStyle/>
              <a:p>
                <a:pPr algn="ctr" eaLnBrk="1" hangingPunct="1"/>
                <a:r>
                  <a:rPr lang="zh-CN" altLang="en-US" sz="2500" b="1">
                    <a:solidFill>
                      <a:srgbClr val="FF0000"/>
                    </a:solidFill>
                    <a:latin typeface="Arial Unicode MS" pitchFamily="34" charset="-122"/>
                    <a:ea typeface="黑体" pitchFamily="49" charset="-122"/>
                  </a:rPr>
                  <a:t>易</a:t>
                </a:r>
                <a:r>
                  <a:rPr lang="zh-CN" altLang="en-US" sz="2500" b="1">
                    <a:solidFill>
                      <a:srgbClr val="000000"/>
                    </a:solidFill>
                    <a:latin typeface="Arial Unicode MS" pitchFamily="34" charset="-122"/>
                    <a:ea typeface="黑体" pitchFamily="49" charset="-122"/>
                  </a:rPr>
                  <a:t>解</a:t>
                </a:r>
                <a:endParaRPr lang="en-US" altLang="zh-CN" sz="2500" b="1">
                  <a:solidFill>
                    <a:srgbClr val="000000"/>
                  </a:solidFill>
                  <a:latin typeface="Arial Unicode MS" pitchFamily="34" charset="-122"/>
                  <a:ea typeface="黑体" pitchFamily="49" charset="-122"/>
                </a:endParaRPr>
              </a:p>
              <a:p>
                <a:pPr algn="ctr" eaLnBrk="1" hangingPunct="1"/>
                <a:r>
                  <a:rPr lang="zh-CN" altLang="en-US" sz="2500" b="1">
                    <a:solidFill>
                      <a:srgbClr val="000000"/>
                    </a:solidFill>
                    <a:latin typeface="Arial Unicode MS" pitchFamily="34" charset="-122"/>
                    <a:ea typeface="黑体" pitchFamily="49" charset="-122"/>
                  </a:rPr>
                  <a:t>实例</a:t>
                </a:r>
                <a:endParaRPr lang="en-US" altLang="zh-CN" sz="2500" b="1">
                  <a:solidFill>
                    <a:srgbClr val="000000"/>
                  </a:solidFill>
                  <a:latin typeface="Arial Unicode MS" pitchFamily="34" charset="-122"/>
                  <a:ea typeface="黑体" pitchFamily="49" charset="-122"/>
                </a:endParaRPr>
              </a:p>
            </p:txBody>
          </p:sp>
        </p:grpSp>
        <p:sp>
          <p:nvSpPr>
            <p:cNvPr id="90" name="Rectangle 9">
              <a:extLst>
                <a:ext uri="{FF2B5EF4-FFF2-40B4-BE49-F238E27FC236}"/>
              </a:extLst>
            </p:cNvPr>
            <p:cNvSpPr>
              <a:spLocks noChangeArrowheads="1"/>
            </p:cNvSpPr>
            <p:nvPr/>
          </p:nvSpPr>
          <p:spPr bwMode="auto">
            <a:xfrm>
              <a:off x="64206" y="2969432"/>
              <a:ext cx="9022756" cy="616007"/>
            </a:xfrm>
            <a:prstGeom prst="roundRect">
              <a:avLst>
                <a:gd name="adj" fmla="val 28372"/>
              </a:avLst>
            </a:prstGeom>
            <a:solidFill>
              <a:srgbClr val="E2FBFE"/>
            </a:solidFill>
            <a:ln w="12700" cmpd="thickThin">
              <a:solidFill>
                <a:srgbClr val="FF0000"/>
              </a:solidFill>
              <a:miter lim="800000"/>
              <a:headEnd/>
              <a:tailEnd/>
            </a:ln>
          </p:spPr>
          <p:txBody>
            <a:bodyPr lIns="36000" rIns="36000" anchor="ctr"/>
            <a:lstStyle/>
            <a:p>
              <a:pPr marL="342900" indent="-342900" algn="ctr">
                <a:lnSpc>
                  <a:spcPct val="110000"/>
                </a:lnSpc>
                <a:spcBef>
                  <a:spcPts val="600"/>
                </a:spcBef>
                <a:defRPr/>
              </a:pPr>
              <a:r>
                <a:rPr lang="zh-CN" altLang="en-US" sz="2500" b="1" kern="0" dirty="0">
                  <a:latin typeface="Arial Unicode MS" pitchFamily="34" charset="-122"/>
                  <a:ea typeface="+mn-ea"/>
                </a:rPr>
                <a:t>普遍存在以难解易？难易实例的分离线？近似计算难解实例？</a:t>
              </a:r>
            </a:p>
          </p:txBody>
        </p:sp>
      </p:grpSp>
      <p:sp>
        <p:nvSpPr>
          <p:cNvPr id="37"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23</a:t>
            </a:fld>
            <a:endParaRPr lang="zh-CN" altLang="en-US" dirty="0"/>
          </a:p>
        </p:txBody>
      </p:sp>
    </p:spTree>
  </p:cSld>
  <p:clrMapOvr>
    <a:masterClrMapping/>
  </p:clrMapOvr>
  <p:transition advTm="193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smtClean="0">
                <a:ln>
                  <a:noFill/>
                </a:ln>
                <a:solidFill>
                  <a:schemeClr val="tx2"/>
                </a:solidFill>
                <a:effectLst/>
                <a:uLnTx/>
                <a:uFillTx/>
                <a:latin typeface="+mj-lt"/>
                <a:ea typeface="+mj-ea"/>
                <a:cs typeface="+mj-cs"/>
              </a:rPr>
              <a:t>关系抽取</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rPr>
              <a:t>Easy First</a:t>
            </a:r>
            <a:r>
              <a:rPr lang="zh-CN" altLang="en-US" sz="3600" b="1" dirty="0" smtClean="0">
                <a:solidFill>
                  <a:srgbClr val="C00000"/>
                </a:solidFill>
              </a:rPr>
              <a:t> </a:t>
            </a:r>
            <a:r>
              <a:rPr lang="en-US" altLang="zh-CN" sz="3600" b="1" dirty="0" smtClean="0">
                <a:solidFill>
                  <a:srgbClr val="C00000"/>
                </a:solidFill>
                <a:latin typeface="Arial" panose="020B0604020202020204" pitchFamily="34" charset="0"/>
              </a:rPr>
              <a:t>Relation Extraction </a:t>
            </a:r>
            <a:endParaRPr lang="zh-CN" altLang="en-US" sz="3600" b="1" dirty="0">
              <a:solidFill>
                <a:srgbClr val="C00000"/>
              </a:solidFill>
            </a:endParaRPr>
          </a:p>
        </p:txBody>
      </p:sp>
      <p:sp>
        <p:nvSpPr>
          <p:cNvPr id="4"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25</a:t>
            </a:fld>
            <a:endParaRPr lang="zh-CN" altLang="en-US" dirty="0"/>
          </a:p>
        </p:txBody>
      </p:sp>
      <p:sp>
        <p:nvSpPr>
          <p:cNvPr id="10" name="内容占位符 2"/>
          <p:cNvSpPr txBox="1">
            <a:spLocks/>
          </p:cNvSpPr>
          <p:nvPr/>
        </p:nvSpPr>
        <p:spPr>
          <a:xfrm>
            <a:off x="374651" y="1032121"/>
            <a:ext cx="8394698" cy="1033383"/>
          </a:xfrm>
          <a:prstGeom prst="rect">
            <a:avLst/>
          </a:prstGeom>
        </p:spPr>
        <p:txBody>
          <a:bodyPr vert="horz" lIns="91440" tIns="45720" rIns="91440" bIns="45720" rtlCol="0" anchor="ctr">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smtClean="0">
                <a:latin typeface="Arial" panose="020B0604020202020204" pitchFamily="34" charset="0"/>
              </a:rPr>
              <a:t>Relation Extraction (RE)</a:t>
            </a:r>
          </a:p>
          <a:p>
            <a:pPr lvl="1">
              <a:lnSpc>
                <a:spcPct val="110000"/>
              </a:lnSpc>
            </a:pPr>
            <a:r>
              <a:rPr lang="en-US" altLang="zh-CN" dirty="0" smtClean="0">
                <a:latin typeface="Arial" panose="020B0604020202020204" pitchFamily="34" charset="0"/>
              </a:rPr>
              <a:t>Crucial role for many knowledge based applications </a:t>
            </a:r>
            <a:endParaRPr lang="en-US" altLang="zh-CN" dirty="0">
              <a:latin typeface="Arial" panose="020B0604020202020204" pitchFamily="34" charset="0"/>
            </a:endParaRPr>
          </a:p>
        </p:txBody>
      </p:sp>
      <p:pic>
        <p:nvPicPr>
          <p:cNvPr id="12" name="图片 1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91031" y="2046892"/>
            <a:ext cx="1333961" cy="1333961"/>
          </a:xfrm>
          <a:prstGeom prst="rect">
            <a:avLst/>
          </a:prstGeom>
        </p:spPr>
      </p:pic>
      <p:pic>
        <p:nvPicPr>
          <p:cNvPr id="13" name="图片 1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193060" y="2045805"/>
            <a:ext cx="2228321" cy="1335600"/>
          </a:xfrm>
          <a:prstGeom prst="rect">
            <a:avLst/>
          </a:prstGeom>
        </p:spPr>
      </p:pic>
      <p:sp>
        <p:nvSpPr>
          <p:cNvPr id="11" name="内容占位符 2"/>
          <p:cNvSpPr txBox="1">
            <a:spLocks/>
          </p:cNvSpPr>
          <p:nvPr/>
        </p:nvSpPr>
        <p:spPr>
          <a:xfrm>
            <a:off x="374651" y="4444156"/>
            <a:ext cx="8394698" cy="2286428"/>
          </a:xfrm>
          <a:prstGeom prst="rect">
            <a:avLst/>
          </a:prstGeom>
        </p:spPr>
        <p:txBody>
          <a:bodyPr vert="horz" lIns="91440" tIns="45720" rIns="91440" bIns="45720" rtlCol="0" anchor="ctr">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smtClean="0">
                <a:latin typeface="Arial" panose="020B0604020202020204" pitchFamily="34" charset="0"/>
              </a:rPr>
              <a:t>Global RE as a constrained optimization </a:t>
            </a:r>
          </a:p>
          <a:p>
            <a:pPr lvl="1">
              <a:lnSpc>
                <a:spcPct val="110000"/>
              </a:lnSpc>
            </a:pPr>
            <a:r>
              <a:rPr lang="en-US" altLang="zh-CN" dirty="0" smtClean="0">
                <a:latin typeface="Arial" panose="020B0604020202020204" pitchFamily="34" charset="0"/>
              </a:rPr>
              <a:t>Resolve conflict decisions</a:t>
            </a:r>
          </a:p>
          <a:p>
            <a:pPr lvl="1">
              <a:lnSpc>
                <a:spcPct val="110000"/>
              </a:lnSpc>
            </a:pPr>
            <a:r>
              <a:rPr lang="en-US" altLang="zh-CN" dirty="0" smtClean="0">
                <a:latin typeface="Arial" panose="020B0604020202020204" pitchFamily="34" charset="0"/>
              </a:rPr>
              <a:t>Utilize the dependencies among extracted facts </a:t>
            </a:r>
          </a:p>
          <a:p>
            <a:pPr lvl="1">
              <a:lnSpc>
                <a:spcPct val="110000"/>
              </a:lnSpc>
            </a:pPr>
            <a:r>
              <a:rPr lang="en-US" altLang="zh-CN" dirty="0" smtClean="0">
                <a:latin typeface="Arial" panose="020B0604020202020204" pitchFamily="34" charset="0"/>
              </a:rPr>
              <a:t>Be solved </a:t>
            </a:r>
            <a:r>
              <a:rPr lang="en-US" altLang="zh-CN" dirty="0">
                <a:latin typeface="Arial" panose="020B0604020202020204" pitchFamily="34" charset="0"/>
              </a:rPr>
              <a:t>by </a:t>
            </a:r>
            <a:r>
              <a:rPr lang="en-US" altLang="zh-CN" dirty="0" smtClean="0">
                <a:latin typeface="Arial" panose="020B0604020202020204" pitchFamily="34" charset="0"/>
              </a:rPr>
              <a:t>mature optimization models</a:t>
            </a:r>
          </a:p>
          <a:p>
            <a:pPr marL="504000" lvl="2" indent="0">
              <a:lnSpc>
                <a:spcPct val="110000"/>
              </a:lnSpc>
              <a:buNone/>
            </a:pPr>
            <a:r>
              <a:rPr lang="en-US" altLang="zh-CN" sz="2000" dirty="0" smtClean="0">
                <a:latin typeface="Arial" panose="020B0604020202020204" pitchFamily="34" charset="0"/>
              </a:rPr>
              <a:t>e.g. </a:t>
            </a:r>
            <a:r>
              <a:rPr lang="en-US" altLang="zh-CN" sz="2000" dirty="0"/>
              <a:t>integer linear programming </a:t>
            </a:r>
            <a:r>
              <a:rPr lang="en-US" altLang="zh-CN" sz="2000" dirty="0" smtClean="0"/>
              <a:t>(ILP)</a:t>
            </a:r>
            <a:endParaRPr lang="en-US" altLang="zh-CN" sz="2000" dirty="0">
              <a:latin typeface="Arial" panose="020B0604020202020204" pitchFamily="34" charset="0"/>
            </a:endParaRPr>
          </a:p>
        </p:txBody>
      </p:sp>
      <p:sp>
        <p:nvSpPr>
          <p:cNvPr id="17" name="内容占位符 2"/>
          <p:cNvSpPr txBox="1">
            <a:spLocks/>
          </p:cNvSpPr>
          <p:nvPr/>
        </p:nvSpPr>
        <p:spPr>
          <a:xfrm>
            <a:off x="354015" y="3475352"/>
            <a:ext cx="8394698" cy="856435"/>
          </a:xfrm>
          <a:prstGeom prst="rect">
            <a:avLst/>
          </a:prstGeom>
        </p:spPr>
        <p:txBody>
          <a:bodyPr vert="horz" lIns="91440" tIns="45720" rIns="91440" bIns="45720" rtlCol="0" anchor="ctr">
            <a:normAutofit fontScale="92500" lnSpcReduction="10000"/>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10000"/>
              </a:lnSpc>
            </a:pPr>
            <a:r>
              <a:rPr lang="en-US" altLang="zh-CN" sz="2800" dirty="0" smtClean="0"/>
              <a:t>Two </a:t>
            </a:r>
            <a:r>
              <a:rPr lang="en-US" altLang="zh-CN" sz="2800" dirty="0"/>
              <a:t>types of relation </a:t>
            </a:r>
            <a:r>
              <a:rPr lang="en-US" altLang="zh-CN" sz="2800" dirty="0" smtClean="0"/>
              <a:t>extractors:</a:t>
            </a:r>
            <a:endParaRPr lang="en-US" altLang="zh-CN" sz="2600" dirty="0" smtClean="0">
              <a:latin typeface="Arial" panose="020B0604020202020204" pitchFamily="34" charset="0"/>
            </a:endParaRPr>
          </a:p>
          <a:p>
            <a:pPr marL="252000" lvl="1" indent="0">
              <a:lnSpc>
                <a:spcPct val="110000"/>
              </a:lnSpc>
              <a:buNone/>
            </a:pPr>
            <a:r>
              <a:rPr lang="en-US" altLang="zh-CN" sz="2200" dirty="0" smtClean="0">
                <a:latin typeface="Arial" panose="020B0604020202020204" pitchFamily="34" charset="0"/>
              </a:rPr>
              <a:t>    local (based on sentences) and global (based on corpora)</a:t>
            </a:r>
            <a:endParaRPr lang="en-US" altLang="zh-CN" sz="2200" dirty="0">
              <a:solidFill>
                <a:srgbClr val="00008B"/>
              </a:solidFill>
              <a:latin typeface="Arial" panose="020B0604020202020204" pitchFamily="34" charset="0"/>
            </a:endParaRPr>
          </a:p>
        </p:txBody>
      </p:sp>
      <p:pic>
        <p:nvPicPr>
          <p:cNvPr id="3" name="图片 2"/>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6389449" y="2045253"/>
            <a:ext cx="1523869" cy="1335600"/>
          </a:xfrm>
          <a:prstGeom prst="rect">
            <a:avLst/>
          </a:prstGeom>
        </p:spPr>
      </p:pic>
    </p:spTree>
    <p:extLst>
      <p:ext uri="{BB962C8B-B14F-4D97-AF65-F5344CB8AC3E}">
        <p14:creationId xmlns="" xmlns:p14="http://schemas.microsoft.com/office/powerpoint/2010/main" val="1172319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50"/>
                                        <p:tgtEl>
                                          <p:spTgt spid="11"/>
                                        </p:tgtEl>
                                      </p:cBhvr>
                                    </p:animEffect>
                                    <p:anim calcmode="lin" valueType="num">
                                      <p:cBhvr>
                                        <p:cTn id="8" dur="250" fill="hold"/>
                                        <p:tgtEl>
                                          <p:spTgt spid="11"/>
                                        </p:tgtEl>
                                        <p:attrNameLst>
                                          <p:attrName>ppt_x</p:attrName>
                                        </p:attrNameLst>
                                      </p:cBhvr>
                                      <p:tavLst>
                                        <p:tav tm="0">
                                          <p:val>
                                            <p:strVal val="#ppt_x"/>
                                          </p:val>
                                        </p:tav>
                                        <p:tav tm="100000">
                                          <p:val>
                                            <p:strVal val="#ppt_x"/>
                                          </p:val>
                                        </p:tav>
                                      </p:tavLst>
                                    </p:anim>
                                    <p:anim calcmode="lin" valueType="num">
                                      <p:cBhvr>
                                        <p:cTn id="9"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26</a:t>
            </a:fld>
            <a:endParaRPr lang="zh-CN" altLang="en-US" dirty="0"/>
          </a:p>
        </p:txBody>
      </p:sp>
      <p:sp>
        <p:nvSpPr>
          <p:cNvPr id="10" name="内容占位符 2"/>
          <p:cNvSpPr txBox="1">
            <a:spLocks/>
          </p:cNvSpPr>
          <p:nvPr/>
        </p:nvSpPr>
        <p:spPr>
          <a:xfrm>
            <a:off x="374651" y="928670"/>
            <a:ext cx="8394698" cy="1775485"/>
          </a:xfrm>
          <a:prstGeom prst="rect">
            <a:avLst/>
          </a:prstGeom>
        </p:spPr>
        <p:txBody>
          <a:bodyPr vert="horz" lIns="91440" tIns="45720" rIns="91440" bIns="45720" rtlCol="0" anchor="ctr">
            <a:normAutofit fontScale="85000" lnSpcReduction="20000"/>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smtClean="0">
                <a:latin typeface="Arial" panose="020B0604020202020204" pitchFamily="34" charset="0"/>
              </a:rPr>
              <a:t>Challenges of Integer Linear Programming </a:t>
            </a:r>
            <a:r>
              <a:rPr lang="en-US" altLang="zh-CN" sz="2400" b="1" dirty="0">
                <a:latin typeface="Arial" panose="020B0604020202020204" pitchFamily="34" charset="0"/>
              </a:rPr>
              <a:t>for </a:t>
            </a:r>
            <a:r>
              <a:rPr lang="en-US" altLang="zh-CN" sz="2400" b="1" dirty="0" smtClean="0">
                <a:latin typeface="Arial" panose="020B0604020202020204" pitchFamily="34" charset="0"/>
              </a:rPr>
              <a:t>RE</a:t>
            </a:r>
          </a:p>
          <a:p>
            <a:pPr lvl="1">
              <a:lnSpc>
                <a:spcPct val="120000"/>
              </a:lnSpc>
            </a:pPr>
            <a:r>
              <a:rPr lang="en-US" altLang="zh-CN" dirty="0">
                <a:latin typeface="Arial" panose="020B0604020202020204" pitchFamily="34" charset="0"/>
              </a:rPr>
              <a:t>too much computing time and memory </a:t>
            </a:r>
            <a:r>
              <a:rPr lang="en-US" altLang="zh-CN" dirty="0" smtClean="0">
                <a:latin typeface="Arial" panose="020B0604020202020204" pitchFamily="34" charset="0"/>
              </a:rPr>
              <a:t>of ILP with voluminous variables </a:t>
            </a:r>
            <a:r>
              <a:rPr lang="en-US" altLang="zh-CN" dirty="0">
                <a:latin typeface="Arial" panose="020B0604020202020204" pitchFamily="34" charset="0"/>
              </a:rPr>
              <a:t>and </a:t>
            </a:r>
            <a:r>
              <a:rPr lang="en-US" altLang="zh-CN" dirty="0" smtClean="0">
                <a:latin typeface="Arial" panose="020B0604020202020204" pitchFamily="34" charset="0"/>
              </a:rPr>
              <a:t>constraints</a:t>
            </a:r>
          </a:p>
          <a:p>
            <a:pPr lvl="1">
              <a:lnSpc>
                <a:spcPct val="120000"/>
              </a:lnSpc>
            </a:pPr>
            <a:r>
              <a:rPr lang="en-US" altLang="zh-CN" dirty="0">
                <a:latin typeface="Arial" panose="020B0604020202020204" pitchFamily="34" charset="0"/>
              </a:rPr>
              <a:t>Redundant information </a:t>
            </a:r>
            <a:r>
              <a:rPr lang="en-US" altLang="zh-CN" dirty="0" smtClean="0">
                <a:latin typeface="Arial" panose="020B0604020202020204" pitchFamily="34" charset="0"/>
              </a:rPr>
              <a:t>are common, but needs </a:t>
            </a:r>
            <a:r>
              <a:rPr lang="en-US" altLang="zh-CN" dirty="0">
                <a:latin typeface="Arial" panose="020B0604020202020204" pitchFamily="34" charset="0"/>
              </a:rPr>
              <a:t>to be encoded cautiously</a:t>
            </a:r>
          </a:p>
        </p:txBody>
      </p:sp>
      <p:graphicFrame>
        <p:nvGraphicFramePr>
          <p:cNvPr id="13" name="表格 12"/>
          <p:cNvGraphicFramePr>
            <a:graphicFrameLocks noGrp="1"/>
          </p:cNvGraphicFramePr>
          <p:nvPr>
            <p:extLst>
              <p:ext uri="{D42A27DB-BD31-4B8C-83A1-F6EECF244321}">
                <p14:modId xmlns:p14="http://schemas.microsoft.com/office/powerpoint/2010/main" xmlns="" val="700404596"/>
              </p:ext>
            </p:extLst>
          </p:nvPr>
        </p:nvGraphicFramePr>
        <p:xfrm>
          <a:off x="900113" y="2643182"/>
          <a:ext cx="7351973" cy="853600"/>
        </p:xfrm>
        <a:graphic>
          <a:graphicData uri="http://schemas.openxmlformats.org/drawingml/2006/table">
            <a:tbl>
              <a:tblPr firstRow="1" bandRow="1">
                <a:tableStyleId>{B301B821-A1FF-4177-AEE7-76D212191A09}</a:tableStyleId>
              </a:tblPr>
              <a:tblGrid>
                <a:gridCol w="1937544"/>
                <a:gridCol w="1692797"/>
                <a:gridCol w="1860816"/>
                <a:gridCol w="1860816"/>
              </a:tblGrid>
              <a:tr h="437177">
                <a:tc>
                  <a:txBody>
                    <a:bodyPr/>
                    <a:lstStyle/>
                    <a:p>
                      <a:pPr algn="ctr"/>
                      <a:r>
                        <a:rPr lang="en-US" altLang="zh-CN" dirty="0" smtClean="0"/>
                        <a:t>#Mentions </a:t>
                      </a:r>
                      <a:endParaRPr lang="zh-CN" altLang="en-US" dirty="0"/>
                    </a:p>
                  </a:txBody>
                  <a:tcPr>
                    <a:solidFill>
                      <a:schemeClr val="accent6">
                        <a:alpha val="99000"/>
                      </a:schemeClr>
                    </a:solidFill>
                  </a:tcPr>
                </a:tc>
                <a:tc>
                  <a:txBody>
                    <a:bodyPr/>
                    <a:lstStyle/>
                    <a:p>
                      <a:pPr algn="ctr"/>
                      <a:r>
                        <a:rPr lang="en-US" altLang="zh-CN" dirty="0" smtClean="0"/>
                        <a:t>#Entity Pairs </a:t>
                      </a:r>
                      <a:endParaRPr lang="zh-CN" altLang="en-US" dirty="0"/>
                    </a:p>
                  </a:txBody>
                  <a:tcPr>
                    <a:solidFill>
                      <a:schemeClr val="accent6">
                        <a:alpha val="99000"/>
                      </a:schemeClr>
                    </a:solidFill>
                  </a:tcPr>
                </a:tc>
                <a:tc>
                  <a:txBody>
                    <a:bodyPr/>
                    <a:lstStyle/>
                    <a:p>
                      <a:pPr algn="ctr"/>
                      <a:r>
                        <a:rPr lang="en-US" altLang="zh-CN" dirty="0" smtClean="0"/>
                        <a:t>#Subjects </a:t>
                      </a:r>
                      <a:endParaRPr lang="zh-CN" altLang="en-US" dirty="0"/>
                    </a:p>
                  </a:txBody>
                  <a:tcPr>
                    <a:solidFill>
                      <a:schemeClr val="accent6">
                        <a:alpha val="99000"/>
                      </a:schemeClr>
                    </a:solidFill>
                  </a:tcPr>
                </a:tc>
                <a:tc>
                  <a:txBody>
                    <a:bodyPr/>
                    <a:lstStyle/>
                    <a:p>
                      <a:pPr algn="ctr"/>
                      <a:r>
                        <a:rPr lang="en-US" altLang="zh-CN" dirty="0" smtClean="0"/>
                        <a:t>#Objects </a:t>
                      </a:r>
                      <a:endParaRPr lang="zh-CN" altLang="en-US" dirty="0"/>
                    </a:p>
                  </a:txBody>
                  <a:tcPr>
                    <a:solidFill>
                      <a:schemeClr val="accent6">
                        <a:alpha val="99000"/>
                      </a:schemeClr>
                    </a:solidFill>
                  </a:tcPr>
                </a:tc>
              </a:tr>
              <a:tr h="416423">
                <a:tc>
                  <a:txBody>
                    <a:bodyPr/>
                    <a:lstStyle/>
                    <a:p>
                      <a:pPr algn="ctr"/>
                      <a:r>
                        <a:rPr lang="en-US" altLang="zh-CN" sz="2000" dirty="0" smtClean="0"/>
                        <a:t>53162</a:t>
                      </a:r>
                      <a:endParaRPr lang="zh-CN" altLang="en-US" sz="2000" dirty="0"/>
                    </a:p>
                  </a:txBody>
                  <a:tcPr/>
                </a:tc>
                <a:tc>
                  <a:txBody>
                    <a:bodyPr/>
                    <a:lstStyle/>
                    <a:p>
                      <a:pPr algn="ctr"/>
                      <a:r>
                        <a:rPr lang="en-US" altLang="zh-CN" sz="2000" i="0" dirty="0" smtClean="0"/>
                        <a:t>30864</a:t>
                      </a:r>
                      <a:endParaRPr lang="zh-CN" altLang="en-US" sz="2000" i="0" dirty="0"/>
                    </a:p>
                  </a:txBody>
                  <a:tcPr/>
                </a:tc>
                <a:tc>
                  <a:txBody>
                    <a:bodyPr/>
                    <a:lstStyle/>
                    <a:p>
                      <a:pPr algn="ctr"/>
                      <a:r>
                        <a:rPr lang="en-US" altLang="zh-CN" sz="2000" dirty="0" smtClean="0"/>
                        <a:t>11360</a:t>
                      </a:r>
                      <a:endParaRPr lang="zh-CN" altLang="en-US" sz="2000" dirty="0"/>
                    </a:p>
                  </a:txBody>
                  <a:tcPr/>
                </a:tc>
                <a:tc>
                  <a:txBody>
                    <a:bodyPr/>
                    <a:lstStyle/>
                    <a:p>
                      <a:pPr algn="ctr"/>
                      <a:r>
                        <a:rPr lang="en-US" altLang="zh-CN" sz="2000" dirty="0" smtClean="0"/>
                        <a:t>9709</a:t>
                      </a:r>
                      <a:endParaRPr lang="zh-CN" altLang="en-US" sz="2000" dirty="0"/>
                    </a:p>
                  </a:txBody>
                  <a:tcPr/>
                </a:tc>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xmlns="" xmlns:a14="http://schemas.microsoft.com/office/drawing/2010/main" xmlns:mc="http://schemas.openxmlformats.org/markup-compatibility/2006" val="490147658"/>
              </p:ext>
            </p:extLst>
          </p:nvPr>
        </p:nvGraphicFramePr>
        <p:xfrm>
          <a:off x="900113" y="3548464"/>
          <a:ext cx="7374456" cy="1747246"/>
        </p:xfrm>
        <a:graphic>
          <a:graphicData uri="http://schemas.openxmlformats.org/drawingml/2006/table">
            <a:tbl>
              <a:tblPr firstRow="1" bandRow="1">
                <a:tableStyleId>{B301B821-A1FF-4177-AEE7-76D212191A09}</a:tableStyleId>
              </a:tblPr>
              <a:tblGrid>
                <a:gridCol w="1301032"/>
                <a:gridCol w="1301032"/>
                <a:gridCol w="1136687"/>
                <a:gridCol w="1136687"/>
                <a:gridCol w="1249509"/>
                <a:gridCol w="1249509"/>
              </a:tblGrid>
              <a:tr h="914400">
                <a:tc gridSpan="2">
                  <a:txBody>
                    <a:bodyPr/>
                    <a:lstStyle/>
                    <a:p>
                      <a:pPr algn="ctr"/>
                      <a:r>
                        <a:rPr lang="en-US" altLang="zh-CN" dirty="0" smtClean="0"/>
                        <a:t>Ratio of Entity</a:t>
                      </a:r>
                    </a:p>
                    <a:p>
                      <a:pPr algn="ctr"/>
                      <a:r>
                        <a:rPr lang="en-US" altLang="zh-CN" dirty="0" smtClean="0"/>
                        <a:t>Pairs mentioned</a:t>
                      </a:r>
                    </a:p>
                    <a:p>
                      <a:pPr algn="ctr"/>
                      <a:r>
                        <a:rPr lang="en-US" altLang="zh-CN" dirty="0" smtClean="0"/>
                        <a:t>multiple times</a:t>
                      </a:r>
                      <a:endParaRPr lang="zh-CN" altLang="en-US" dirty="0"/>
                    </a:p>
                  </a:txBody>
                  <a:tcPr>
                    <a:lnR w="12700" cap="flat" cmpd="sng" algn="ctr">
                      <a:solidFill>
                        <a:schemeClr val="bg1"/>
                      </a:solidFill>
                      <a:prstDash val="solid"/>
                      <a:round/>
                      <a:headEnd type="none" w="med" len="med"/>
                      <a:tailEnd type="none" w="med" len="med"/>
                    </a:lnR>
                    <a:solidFill>
                      <a:schemeClr val="accent6"/>
                    </a:solidFill>
                  </a:tcPr>
                </a:tc>
                <a:tc hMerge="1">
                  <a:txBody>
                    <a:bodyPr/>
                    <a:lstStyle/>
                    <a:p>
                      <a:pPr algn="ctr"/>
                      <a:endParaRPr lang="zh-CN" altLang="en-US" dirty="0"/>
                    </a:p>
                  </a:txBody>
                  <a:tcPr/>
                </a:tc>
                <a:tc gridSpan="2">
                  <a:txBody>
                    <a:bodyPr/>
                    <a:lstStyle/>
                    <a:p>
                      <a:pPr algn="ctr"/>
                      <a:r>
                        <a:rPr lang="en-US" altLang="zh-CN" dirty="0" smtClean="0"/>
                        <a:t>Ratio of Subjects mentioned</a:t>
                      </a:r>
                    </a:p>
                    <a:p>
                      <a:pPr algn="ctr"/>
                      <a:r>
                        <a:rPr lang="en-US" altLang="zh-CN" dirty="0" smtClean="0"/>
                        <a:t>multiple times</a:t>
                      </a:r>
                      <a:endParaRPr lang="zh-CN" altLang="en-US"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accent6"/>
                    </a:solidFill>
                  </a:tcPr>
                </a:tc>
                <a:tc hMerge="1">
                  <a:txBody>
                    <a:bodyPr/>
                    <a:lstStyle/>
                    <a:p>
                      <a:pPr algn="ctr"/>
                      <a:endParaRPr lang="zh-CN" altLang="en-US" dirty="0"/>
                    </a:p>
                  </a:txBody>
                  <a:tcPr/>
                </a:tc>
                <a:tc gridSpan="2">
                  <a:txBody>
                    <a:bodyPr/>
                    <a:lstStyle/>
                    <a:p>
                      <a:pPr algn="ctr"/>
                      <a:r>
                        <a:rPr lang="en-US" altLang="zh-CN" dirty="0" smtClean="0"/>
                        <a:t>Ratio of Objects mentioned</a:t>
                      </a:r>
                    </a:p>
                    <a:p>
                      <a:pPr algn="ctr"/>
                      <a:r>
                        <a:rPr lang="en-US" altLang="zh-CN" dirty="0" smtClean="0"/>
                        <a:t>multiple times</a:t>
                      </a:r>
                      <a:endParaRPr lang="zh-CN" altLang="en-US" dirty="0"/>
                    </a:p>
                  </a:txBody>
                  <a:tcPr>
                    <a:lnL w="12700" cap="flat" cmpd="sng" algn="ctr">
                      <a:solidFill>
                        <a:schemeClr val="bg1"/>
                      </a:solidFill>
                      <a:prstDash val="solid"/>
                      <a:round/>
                      <a:headEnd type="none" w="med" len="med"/>
                      <a:tailEnd type="none" w="med" len="med"/>
                    </a:lnL>
                    <a:solidFill>
                      <a:schemeClr val="accent6"/>
                    </a:solidFill>
                  </a:tcPr>
                </a:tc>
                <a:tc hMerge="1">
                  <a:txBody>
                    <a:bodyPr/>
                    <a:lstStyle/>
                    <a:p>
                      <a:pPr algn="ctr"/>
                      <a:endParaRPr lang="zh-CN" altLang="en-US" dirty="0"/>
                    </a:p>
                  </a:txBody>
                  <a:tcPr/>
                </a:tc>
              </a:tr>
              <a:tr h="416423">
                <a:tc>
                  <a:txBody>
                    <a:bodyPr/>
                    <a:lstStyle/>
                    <a:p>
                      <a:endParaRPr lang="zh-CN"/>
                    </a:p>
                  </a:txBody>
                  <a:tcPr>
                    <a:lnR w="12700" cap="flat" cmpd="sng" algn="ctr">
                      <a:solidFill>
                        <a:schemeClr val="bg1"/>
                      </a:solidFill>
                      <a:prstDash val="solid"/>
                      <a:round/>
                      <a:headEnd type="none" w="med" len="med"/>
                      <a:tailEnd type="none" w="med" len="med"/>
                    </a:lnR>
                    <a:blipFill rotWithShape="0">
                      <a:blip r:embed="rId3"/>
                      <a:stretch>
                        <a:fillRect l="-467" t="-224638" r="-466822" b="-11884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0">
                      <a:blip r:embed="rId3"/>
                      <a:stretch>
                        <a:fillRect l="-100939" t="-224638" r="-369014" b="-11884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0">
                      <a:blip r:embed="rId3"/>
                      <a:stretch>
                        <a:fillRect l="-228877" t="-224638" r="-320321" b="-118841"/>
                      </a:stretch>
                    </a:blipFill>
                  </a:tcPr>
                </a:tc>
                <a:tc>
                  <a:txBody>
                    <a:bodyPr/>
                    <a:lstStyle/>
                    <a:p>
                      <a:endParaRPr lang="zh-CN"/>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0">
                      <a:blip r:embed="rId3"/>
                      <a:stretch>
                        <a:fillRect l="-328877" t="-224638" r="-220321" b="-118841"/>
                      </a:stretch>
                    </a:blipFill>
                  </a:tcPr>
                </a:tc>
                <a:tc>
                  <a:txBody>
                    <a:bodyPr/>
                    <a:lstStyle/>
                    <a:p>
                      <a:endParaRPr lang="zh-CN"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blipFill rotWithShape="0">
                      <a:blip r:embed="rId3"/>
                      <a:stretch>
                        <a:fillRect l="-391220" t="-224638" r="-100976" b="-118841"/>
                      </a:stretch>
                    </a:blipFill>
                  </a:tcPr>
                </a:tc>
                <a:tc>
                  <a:txBody>
                    <a:bodyPr/>
                    <a:lstStyle/>
                    <a:p>
                      <a:endParaRPr lang="zh-CN" dirty="0"/>
                    </a:p>
                  </a:txBody>
                  <a:tcPr>
                    <a:lnL w="12700" cap="flat" cmpd="sng" algn="ctr">
                      <a:solidFill>
                        <a:schemeClr val="bg1"/>
                      </a:solidFill>
                      <a:prstDash val="solid"/>
                      <a:round/>
                      <a:headEnd type="none" w="med" len="med"/>
                      <a:tailEnd type="none" w="med" len="med"/>
                    </a:lnL>
                    <a:blipFill rotWithShape="0">
                      <a:blip r:embed="rId3"/>
                      <a:stretch>
                        <a:fillRect l="-491220" t="-224638" r="-976" b="-118841"/>
                      </a:stretch>
                    </a:blipFill>
                  </a:tcPr>
                </a:tc>
              </a:tr>
              <a:tr h="416423">
                <a:tc>
                  <a:txBody>
                    <a:bodyPr/>
                    <a:lstStyle/>
                    <a:p>
                      <a:pPr algn="ctr"/>
                      <a:r>
                        <a:rPr lang="en-US" altLang="zh-CN" sz="2000" dirty="0" smtClean="0"/>
                        <a:t>8.92%</a:t>
                      </a:r>
                      <a:endParaRPr lang="zh-CN" altLang="en-US" sz="2000" dirty="0"/>
                    </a:p>
                  </a:txBody>
                  <a:tcPr/>
                </a:tc>
                <a:tc>
                  <a:txBody>
                    <a:bodyPr/>
                    <a:lstStyle/>
                    <a:p>
                      <a:pPr algn="ctr"/>
                      <a:r>
                        <a:rPr lang="en-US" altLang="zh-CN" sz="2000" dirty="0" smtClean="0"/>
                        <a:t>3.97%</a:t>
                      </a:r>
                      <a:endParaRPr lang="zh-CN" altLang="en-US" sz="2000" dirty="0"/>
                    </a:p>
                  </a:txBody>
                  <a:tcPr/>
                </a:tc>
                <a:tc>
                  <a:txBody>
                    <a:bodyPr/>
                    <a:lstStyle/>
                    <a:p>
                      <a:pPr algn="ctr"/>
                      <a:r>
                        <a:rPr lang="en-US" altLang="zh-CN" sz="2000" i="0" dirty="0" smtClean="0"/>
                        <a:t>25.62%</a:t>
                      </a:r>
                      <a:endParaRPr lang="zh-CN" altLang="en-US" sz="2000" i="0" dirty="0"/>
                    </a:p>
                  </a:txBody>
                  <a:tcPr/>
                </a:tc>
                <a:tc>
                  <a:txBody>
                    <a:bodyPr/>
                    <a:lstStyle/>
                    <a:p>
                      <a:pPr algn="ctr"/>
                      <a:r>
                        <a:rPr lang="en-US" altLang="zh-CN" sz="2000" i="0" dirty="0" smtClean="0"/>
                        <a:t>14.01%</a:t>
                      </a:r>
                      <a:endParaRPr lang="zh-CN" altLang="en-US" sz="2000" i="0" dirty="0"/>
                    </a:p>
                  </a:txBody>
                  <a:tcPr/>
                </a:tc>
                <a:tc>
                  <a:txBody>
                    <a:bodyPr/>
                    <a:lstStyle/>
                    <a:p>
                      <a:pPr algn="ctr"/>
                      <a:r>
                        <a:rPr lang="en-US" altLang="zh-CN" sz="2000" dirty="0" smtClean="0"/>
                        <a:t>25.15%</a:t>
                      </a:r>
                      <a:endParaRPr lang="zh-CN" altLang="en-US" sz="2000" dirty="0"/>
                    </a:p>
                  </a:txBody>
                  <a:tcPr/>
                </a:tc>
                <a:tc>
                  <a:txBody>
                    <a:bodyPr/>
                    <a:lstStyle/>
                    <a:p>
                      <a:pPr algn="ctr"/>
                      <a:r>
                        <a:rPr lang="en-US" altLang="zh-CN" sz="2000" dirty="0" smtClean="0"/>
                        <a:t>13.91%</a:t>
                      </a:r>
                      <a:endParaRPr lang="zh-CN" altLang="en-US" sz="2000" dirty="0"/>
                    </a:p>
                  </a:txBody>
                  <a:tcPr/>
                </a:tc>
              </a:tr>
            </a:tbl>
          </a:graphicData>
        </a:graphic>
      </p:graphicFrame>
      <p:sp>
        <p:nvSpPr>
          <p:cNvPr id="15" name="内容占位符 2"/>
          <p:cNvSpPr txBox="1">
            <a:spLocks/>
          </p:cNvSpPr>
          <p:nvPr/>
        </p:nvSpPr>
        <p:spPr>
          <a:xfrm>
            <a:off x="331106" y="5357826"/>
            <a:ext cx="8246838" cy="928694"/>
          </a:xfrm>
          <a:prstGeom prst="rect">
            <a:avLst/>
          </a:prstGeom>
          <a:ln w="19050">
            <a:noFill/>
          </a:ln>
        </p:spPr>
        <p:txBody>
          <a:bodyPr vert="horz" lIns="91440" tIns="45720" rIns="91440" bIns="45720" rtlCol="0">
            <a:normAutofit lnSpcReduction="10000"/>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70000"/>
              </a:lnSpc>
            </a:pPr>
            <a:r>
              <a:rPr lang="en-US" altLang="zh-CN" sz="2000" b="1" dirty="0" smtClean="0">
                <a:latin typeface="Arial" panose="020B0604020202020204" pitchFamily="34" charset="0"/>
              </a:rPr>
              <a:t>Redundancies Types</a:t>
            </a:r>
            <a:endParaRPr lang="en-US" altLang="zh-CN" sz="2000" b="1" dirty="0">
              <a:latin typeface="Arial" panose="020B0604020202020204" pitchFamily="34" charset="0"/>
            </a:endParaRPr>
          </a:p>
          <a:p>
            <a:pPr marL="594900" lvl="1" indent="-342900"/>
            <a:r>
              <a:rPr lang="en-US" altLang="zh-CN" sz="2000" dirty="0">
                <a:latin typeface="Arial" panose="020B0604020202020204" pitchFamily="34" charset="0"/>
              </a:rPr>
              <a:t>S-O </a:t>
            </a:r>
            <a:r>
              <a:rPr lang="en-US" altLang="zh-CN" sz="2000" dirty="0" smtClean="0">
                <a:latin typeface="Arial" panose="020B0604020202020204" pitchFamily="34" charset="0"/>
              </a:rPr>
              <a:t>redundancies; S-R redundancies; </a:t>
            </a:r>
          </a:p>
          <a:p>
            <a:pPr marL="594900" lvl="1" indent="-342900"/>
            <a:r>
              <a:rPr lang="en-US" altLang="zh-CN" sz="2000" dirty="0" smtClean="0">
                <a:latin typeface="Arial" panose="020B0604020202020204" pitchFamily="34" charset="0"/>
              </a:rPr>
              <a:t>O-R redundancies; R </a:t>
            </a:r>
            <a:r>
              <a:rPr lang="en-US" altLang="zh-CN" sz="2000" dirty="0">
                <a:latin typeface="Arial" panose="020B0604020202020204" pitchFamily="34" charset="0"/>
              </a:rPr>
              <a:t>redundancies</a:t>
            </a:r>
            <a:endParaRPr lang="en-US" altLang="zh-CN" sz="2000" dirty="0" smtClean="0">
              <a:latin typeface="Arial" panose="020B0604020202020204" pitchFamily="34" charset="0"/>
            </a:endParaRPr>
          </a:p>
        </p:txBody>
      </p:sp>
      <p:sp>
        <p:nvSpPr>
          <p:cNvPr id="16" name="矩形 15"/>
          <p:cNvSpPr/>
          <p:nvPr/>
        </p:nvSpPr>
        <p:spPr>
          <a:xfrm>
            <a:off x="0" y="6357958"/>
            <a:ext cx="9144000" cy="461665"/>
          </a:xfrm>
          <a:prstGeom prst="rect">
            <a:avLst/>
          </a:prstGeom>
          <a:ln>
            <a:solidFill>
              <a:srgbClr val="000099"/>
            </a:solidFill>
          </a:ln>
        </p:spPr>
        <p:txBody>
          <a:bodyPr wrap="square">
            <a:spAutoFit/>
          </a:bodyPr>
          <a:lstStyle/>
          <a:p>
            <a:pPr algn="just">
              <a:spcBef>
                <a:spcPts val="600"/>
              </a:spcBef>
            </a:pPr>
            <a:r>
              <a:rPr lang="en-US" altLang="zh-CN" sz="1200" dirty="0" err="1" smtClean="0">
                <a:ea typeface="黑体" pitchFamily="49" charset="-122"/>
              </a:rPr>
              <a:t>Shuai</a:t>
            </a:r>
            <a:r>
              <a:rPr lang="en-US" altLang="zh-CN" sz="1200" dirty="0" smtClean="0">
                <a:ea typeface="黑体" pitchFamily="49" charset="-122"/>
              </a:rPr>
              <a:t> Ma, Gang Wang, </a:t>
            </a:r>
            <a:r>
              <a:rPr lang="en-US" altLang="zh-CN" sz="1200" dirty="0" err="1" smtClean="0">
                <a:ea typeface="黑体" pitchFamily="49" charset="-122"/>
              </a:rPr>
              <a:t>Yansong</a:t>
            </a:r>
            <a:r>
              <a:rPr lang="en-US" altLang="zh-CN" sz="1200" dirty="0" smtClean="0">
                <a:ea typeface="黑体" pitchFamily="49" charset="-122"/>
              </a:rPr>
              <a:t> </a:t>
            </a:r>
            <a:r>
              <a:rPr lang="en-US" altLang="zh-CN" sz="1200" dirty="0" err="1" smtClean="0">
                <a:ea typeface="黑体" pitchFamily="49" charset="-122"/>
              </a:rPr>
              <a:t>Feng</a:t>
            </a:r>
            <a:r>
              <a:rPr lang="en-US" altLang="zh-CN" sz="1200" dirty="0" smtClean="0">
                <a:ea typeface="黑体" pitchFamily="49" charset="-122"/>
              </a:rPr>
              <a:t>, and </a:t>
            </a:r>
            <a:r>
              <a:rPr lang="en-US" altLang="zh-CN" sz="1200" dirty="0" err="1" smtClean="0">
                <a:ea typeface="黑体" pitchFamily="49" charset="-122"/>
              </a:rPr>
              <a:t>Jinpeng</a:t>
            </a:r>
            <a:r>
              <a:rPr lang="en-US" altLang="zh-CN" sz="1200" dirty="0" smtClean="0">
                <a:ea typeface="黑体" pitchFamily="49" charset="-122"/>
              </a:rPr>
              <a:t> </a:t>
            </a:r>
            <a:r>
              <a:rPr lang="en-US" altLang="zh-CN" sz="1200" dirty="0" err="1" smtClean="0">
                <a:ea typeface="黑体" pitchFamily="49" charset="-122"/>
              </a:rPr>
              <a:t>Huai</a:t>
            </a:r>
            <a:r>
              <a:rPr lang="en-US" altLang="zh-CN" sz="1200" dirty="0" smtClean="0">
                <a:ea typeface="黑体" pitchFamily="49" charset="-122"/>
              </a:rPr>
              <a:t>, </a:t>
            </a:r>
            <a:r>
              <a:rPr lang="en-US" sz="1200" i="1" dirty="0" smtClean="0"/>
              <a:t>Easy First Relation Extraction with Information Redundancy, </a:t>
            </a:r>
            <a:r>
              <a:rPr lang="en-US" sz="1200" i="1" dirty="0" smtClean="0">
                <a:solidFill>
                  <a:srgbClr val="C00000"/>
                </a:solidFill>
              </a:rPr>
              <a:t>EMNLP 2019.</a:t>
            </a:r>
            <a:endParaRPr lang="zh-CN" altLang="en-US" sz="1200" dirty="0"/>
          </a:p>
        </p:txBody>
      </p:sp>
      <p:sp>
        <p:nvSpPr>
          <p:cNvPr id="11" name="标题 1"/>
          <p:cNvSpPr>
            <a:spLocks noGrp="1"/>
          </p:cNvSpPr>
          <p:nvPr>
            <p:ph type="title"/>
          </p:nvPr>
        </p:nvSpPr>
        <p:spPr>
          <a:xfrm>
            <a:off x="285720" y="71414"/>
            <a:ext cx="8358246" cy="796908"/>
          </a:xfrm>
        </p:spPr>
        <p:txBody>
          <a:bodyPr/>
          <a:lstStyle/>
          <a:p>
            <a:r>
              <a:rPr lang="en-US" altLang="zh-CN" sz="3600" b="1" dirty="0" smtClean="0">
                <a:solidFill>
                  <a:srgbClr val="C00000"/>
                </a:solidFill>
              </a:rPr>
              <a:t>Easy First</a:t>
            </a:r>
            <a:r>
              <a:rPr lang="zh-CN" altLang="en-US" sz="3600" b="1" dirty="0" smtClean="0">
                <a:solidFill>
                  <a:srgbClr val="C00000"/>
                </a:solidFill>
              </a:rPr>
              <a:t> </a:t>
            </a:r>
            <a:r>
              <a:rPr lang="en-US" altLang="zh-CN" sz="3600" b="1" dirty="0" smtClean="0">
                <a:solidFill>
                  <a:srgbClr val="C00000"/>
                </a:solidFill>
                <a:latin typeface="Arial" panose="020B0604020202020204" pitchFamily="34" charset="0"/>
              </a:rPr>
              <a:t>Relation Extraction </a:t>
            </a:r>
            <a:endParaRPr lang="zh-CN" altLang="en-US" sz="3600" b="1" dirty="0">
              <a:solidFill>
                <a:srgbClr val="C00000"/>
              </a:solidFill>
            </a:endParaRPr>
          </a:p>
        </p:txBody>
      </p:sp>
    </p:spTree>
    <p:extLst>
      <p:ext uri="{BB962C8B-B14F-4D97-AF65-F5344CB8AC3E}">
        <p14:creationId xmlns="" xmlns:p14="http://schemas.microsoft.com/office/powerpoint/2010/main" val="151587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a:spLocks/>
          </p:cNvSpPr>
          <p:nvPr/>
        </p:nvSpPr>
        <p:spPr>
          <a:xfrm>
            <a:off x="324196" y="857232"/>
            <a:ext cx="8388003" cy="2062387"/>
          </a:xfrm>
          <a:prstGeom prst="rect">
            <a:avLst/>
          </a:prstGeom>
          <a:ln w="19050">
            <a:noFill/>
          </a:ln>
        </p:spPr>
        <p:txBody>
          <a:bodyPr vert="horz" lIns="91440" tIns="45720" rIns="91440" bIns="45720" rtlCol="0">
            <a:normAutofit lnSpcReduction="10000"/>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latin typeface="Arial" panose="020B0604020202020204" pitchFamily="34" charset="0"/>
              </a:rPr>
              <a:t>Why Easy </a:t>
            </a:r>
            <a:r>
              <a:rPr lang="en-US" altLang="zh-CN" sz="2000" b="1" dirty="0">
                <a:latin typeface="Arial" panose="020B0604020202020204" pitchFamily="34" charset="0"/>
              </a:rPr>
              <a:t>First </a:t>
            </a:r>
            <a:r>
              <a:rPr lang="en-US" altLang="zh-CN" sz="2000" b="1" dirty="0" smtClean="0">
                <a:latin typeface="Arial" panose="020B0604020202020204" pitchFamily="34" charset="0"/>
              </a:rPr>
              <a:t>Strategy?</a:t>
            </a:r>
          </a:p>
          <a:p>
            <a:pPr marL="594900" lvl="1" indent="-342900">
              <a:lnSpc>
                <a:spcPct val="120000"/>
              </a:lnSpc>
            </a:pPr>
            <a:r>
              <a:rPr lang="en-US" altLang="zh-CN" sz="2000" dirty="0" smtClean="0">
                <a:latin typeface="Arial" panose="020B0604020202020204" pitchFamily="34" charset="0"/>
              </a:rPr>
              <a:t>Easy </a:t>
            </a:r>
            <a:r>
              <a:rPr lang="en-US" altLang="zh-CN" sz="2000" dirty="0">
                <a:latin typeface="Arial" panose="020B0604020202020204" pitchFamily="34" charset="0"/>
              </a:rPr>
              <a:t>(most confident) decisions </a:t>
            </a:r>
            <a:r>
              <a:rPr lang="en-US" altLang="zh-CN" sz="2000" dirty="0" smtClean="0">
                <a:latin typeface="Arial" panose="020B0604020202020204" pitchFamily="34" charset="0"/>
              </a:rPr>
              <a:t>are accurate </a:t>
            </a:r>
          </a:p>
          <a:p>
            <a:pPr marL="594900" lvl="1" indent="-342900">
              <a:lnSpc>
                <a:spcPct val="120000"/>
              </a:lnSpc>
            </a:pPr>
            <a:r>
              <a:rPr lang="en-US" altLang="zh-CN" sz="2000" dirty="0" smtClean="0">
                <a:latin typeface="Arial" panose="020B0604020202020204" pitchFamily="34" charset="0"/>
              </a:rPr>
              <a:t>Eliminate conflict candidates with constraints </a:t>
            </a:r>
          </a:p>
          <a:p>
            <a:pPr marL="594900" lvl="1" indent="-342900">
              <a:lnSpc>
                <a:spcPct val="120000"/>
              </a:lnSpc>
            </a:pPr>
            <a:r>
              <a:rPr lang="en-US" altLang="zh-CN" sz="2000" dirty="0" smtClean="0">
                <a:latin typeface="Arial" panose="020B0604020202020204" pitchFamily="34" charset="0"/>
              </a:rPr>
              <a:t>Reduce the number of remaining variables </a:t>
            </a:r>
            <a:r>
              <a:rPr lang="en-US" altLang="zh-CN" sz="2000" dirty="0">
                <a:latin typeface="Arial" panose="020B0604020202020204" pitchFamily="34" charset="0"/>
              </a:rPr>
              <a:t>to </a:t>
            </a:r>
            <a:r>
              <a:rPr lang="en-US" altLang="zh-CN" sz="2000" dirty="0" smtClean="0">
                <a:latin typeface="Arial" panose="020B0604020202020204" pitchFamily="34" charset="0"/>
              </a:rPr>
              <a:t>consider</a:t>
            </a:r>
          </a:p>
          <a:p>
            <a:pPr marL="594900" lvl="1" indent="-342900">
              <a:lnSpc>
                <a:spcPct val="120000"/>
              </a:lnSpc>
            </a:pPr>
            <a:r>
              <a:rPr lang="en-US" altLang="zh-CN" sz="2000" dirty="0" smtClean="0">
                <a:latin typeface="Arial" panose="020B0604020202020204" pitchFamily="34" charset="0"/>
              </a:rPr>
              <a:t>Achieve precision and efficiency improvement </a:t>
            </a:r>
          </a:p>
        </p:txBody>
      </p:sp>
      <p:sp>
        <p:nvSpPr>
          <p:cNvPr id="6" name="内容占位符 2"/>
          <p:cNvSpPr txBox="1">
            <a:spLocks/>
          </p:cNvSpPr>
          <p:nvPr/>
        </p:nvSpPr>
        <p:spPr>
          <a:xfrm>
            <a:off x="338171" y="2741515"/>
            <a:ext cx="4095468" cy="473171"/>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latin typeface="Arial" panose="020B0604020202020204" pitchFamily="34" charset="0"/>
              </a:rPr>
              <a:t>Relation Extraction Process</a:t>
            </a:r>
            <a:endParaRPr lang="en-US" altLang="zh-CN" sz="2000" b="1" dirty="0">
              <a:latin typeface="Arial" panose="020B0604020202020204" pitchFamily="34" charset="0"/>
            </a:endParaRPr>
          </a:p>
        </p:txBody>
      </p:sp>
      <p:sp>
        <p:nvSpPr>
          <p:cNvPr id="37" name="圆角矩形 36"/>
          <p:cNvSpPr/>
          <p:nvPr/>
        </p:nvSpPr>
        <p:spPr>
          <a:xfrm>
            <a:off x="1474173" y="4553924"/>
            <a:ext cx="1612905" cy="540000"/>
          </a:xfrm>
          <a:prstGeom prst="roundRect">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altLang="zh-CN" sz="1700" dirty="0">
                <a:solidFill>
                  <a:schemeClr val="tx1"/>
                </a:solidFill>
                <a:latin typeface="Arial" panose="020B0604020202020204" pitchFamily="34" charset="0"/>
                <a:cs typeface="Arial" panose="020B0604020202020204" pitchFamily="34" charset="0"/>
              </a:rPr>
              <a:t>Integer Linear Programming</a:t>
            </a:r>
            <a:endParaRPr lang="zh-CN" altLang="en-US" sz="1700" dirty="0">
              <a:solidFill>
                <a:schemeClr val="tx1"/>
              </a:solidFill>
              <a:latin typeface="Arial" panose="020B0604020202020204" pitchFamily="34" charset="0"/>
              <a:cs typeface="Arial" panose="020B0604020202020204" pitchFamily="34" charset="0"/>
            </a:endParaRPr>
          </a:p>
        </p:txBody>
      </p:sp>
      <p:sp>
        <p:nvSpPr>
          <p:cNvPr id="9" name="加号 8"/>
          <p:cNvSpPr/>
          <p:nvPr/>
        </p:nvSpPr>
        <p:spPr>
          <a:xfrm>
            <a:off x="2092234" y="4091334"/>
            <a:ext cx="418012" cy="426419"/>
          </a:xfrm>
          <a:prstGeom prst="mathPlus">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38" name="圆角矩形 37"/>
          <p:cNvSpPr/>
          <p:nvPr/>
        </p:nvSpPr>
        <p:spPr>
          <a:xfrm>
            <a:off x="1467078" y="3707977"/>
            <a:ext cx="1620000" cy="342000"/>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altLang="zh-CN" sz="1700" dirty="0">
                <a:solidFill>
                  <a:schemeClr val="tx1"/>
                </a:solidFill>
                <a:latin typeface="Arial" panose="020B0604020202020204" pitchFamily="34" charset="0"/>
                <a:cs typeface="Arial" panose="020B0604020202020204" pitchFamily="34" charset="0"/>
              </a:rPr>
              <a:t>Constraints </a:t>
            </a:r>
            <a:endParaRPr lang="zh-CN" altLang="en-US" sz="1700" dirty="0">
              <a:solidFill>
                <a:schemeClr val="tx1"/>
              </a:solidFill>
              <a:latin typeface="Arial" panose="020B0604020202020204" pitchFamily="34" charset="0"/>
              <a:cs typeface="Arial" panose="020B0604020202020204" pitchFamily="34" charset="0"/>
            </a:endParaRPr>
          </a:p>
        </p:txBody>
      </p:sp>
      <p:sp>
        <p:nvSpPr>
          <p:cNvPr id="39" name="下箭头 38"/>
          <p:cNvSpPr/>
          <p:nvPr/>
        </p:nvSpPr>
        <p:spPr>
          <a:xfrm rot="3355449">
            <a:off x="3405337" y="3837207"/>
            <a:ext cx="259977" cy="581722"/>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700"/>
          </a:p>
        </p:txBody>
      </p:sp>
      <p:sp>
        <p:nvSpPr>
          <p:cNvPr id="41" name="圆角矩形 40"/>
          <p:cNvSpPr/>
          <p:nvPr/>
        </p:nvSpPr>
        <p:spPr>
          <a:xfrm>
            <a:off x="3806749" y="3462866"/>
            <a:ext cx="1635268" cy="392556"/>
          </a:xfrm>
          <a:prstGeom prst="roundRect">
            <a:avLst>
              <a:gd name="adj" fmla="val 0"/>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altLang="zh-CN" sz="1700" dirty="0" smtClean="0">
                <a:solidFill>
                  <a:schemeClr val="tx1"/>
                </a:solidFill>
                <a:latin typeface="Arial" panose="020B0604020202020204" pitchFamily="34" charset="0"/>
                <a:cs typeface="Arial" panose="020B0604020202020204" pitchFamily="34" charset="0"/>
              </a:rPr>
              <a:t>All Candidates</a:t>
            </a:r>
            <a:endParaRPr lang="zh-CN" altLang="en-US" sz="1700" dirty="0">
              <a:solidFill>
                <a:schemeClr val="tx1"/>
              </a:solidFill>
              <a:latin typeface="Arial" panose="020B0604020202020204" pitchFamily="34" charset="0"/>
              <a:cs typeface="Arial" panose="020B0604020202020204" pitchFamily="34" charset="0"/>
            </a:endParaRPr>
          </a:p>
        </p:txBody>
      </p:sp>
      <p:sp>
        <p:nvSpPr>
          <p:cNvPr id="43" name="圆角矩形 42"/>
          <p:cNvSpPr/>
          <p:nvPr/>
        </p:nvSpPr>
        <p:spPr>
          <a:xfrm>
            <a:off x="3971427" y="4460581"/>
            <a:ext cx="1257355" cy="540000"/>
          </a:xfrm>
          <a:prstGeom prst="roundRect">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altLang="zh-CN" sz="1700" dirty="0" smtClean="0">
                <a:solidFill>
                  <a:schemeClr val="tx1"/>
                </a:solidFill>
                <a:latin typeface="Arial" panose="020B0604020202020204" pitchFamily="34" charset="0"/>
                <a:cs typeface="Arial" panose="020B0604020202020204" pitchFamily="34" charset="0"/>
              </a:rPr>
              <a:t>Collective </a:t>
            </a:r>
            <a:r>
              <a:rPr lang="en-US" altLang="zh-CN" sz="1700" dirty="0">
                <a:solidFill>
                  <a:schemeClr val="tx1"/>
                </a:solidFill>
                <a:latin typeface="Arial" panose="020B0604020202020204" pitchFamily="34" charset="0"/>
                <a:cs typeface="Arial" panose="020B0604020202020204" pitchFamily="34" charset="0"/>
              </a:rPr>
              <a:t>Inference </a:t>
            </a:r>
            <a:endParaRPr lang="zh-CN" altLang="en-US" sz="1700" dirty="0">
              <a:solidFill>
                <a:schemeClr val="tx1"/>
              </a:solidFill>
              <a:latin typeface="Arial" panose="020B0604020202020204" pitchFamily="34" charset="0"/>
              <a:cs typeface="Arial" panose="020B0604020202020204" pitchFamily="34" charset="0"/>
            </a:endParaRPr>
          </a:p>
        </p:txBody>
      </p:sp>
      <p:sp>
        <p:nvSpPr>
          <p:cNvPr id="47" name="下箭头 46"/>
          <p:cNvSpPr/>
          <p:nvPr/>
        </p:nvSpPr>
        <p:spPr>
          <a:xfrm>
            <a:off x="4494394" y="3945535"/>
            <a:ext cx="259977" cy="3406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48" name="圆角矩形 47"/>
          <p:cNvSpPr/>
          <p:nvPr/>
        </p:nvSpPr>
        <p:spPr>
          <a:xfrm>
            <a:off x="5634133" y="4725131"/>
            <a:ext cx="1620000" cy="342000"/>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altLang="zh-CN" sz="1700" dirty="0" smtClean="0">
                <a:solidFill>
                  <a:schemeClr val="tx1"/>
                </a:solidFill>
                <a:latin typeface="Arial" panose="020B0604020202020204" pitchFamily="34" charset="0"/>
                <a:cs typeface="Arial" panose="020B0604020202020204" pitchFamily="34" charset="0"/>
              </a:rPr>
              <a:t>Redundancies</a:t>
            </a:r>
            <a:endParaRPr lang="zh-CN" altLang="en-US" sz="1700" dirty="0">
              <a:solidFill>
                <a:schemeClr val="tx1"/>
              </a:solidFill>
              <a:latin typeface="Arial" panose="020B0604020202020204" pitchFamily="34" charset="0"/>
              <a:cs typeface="Arial" panose="020B0604020202020204" pitchFamily="34" charset="0"/>
            </a:endParaRPr>
          </a:p>
        </p:txBody>
      </p:sp>
      <p:sp>
        <p:nvSpPr>
          <p:cNvPr id="49" name="圆角矩形 48"/>
          <p:cNvSpPr/>
          <p:nvPr/>
        </p:nvSpPr>
        <p:spPr>
          <a:xfrm>
            <a:off x="5634133" y="4346753"/>
            <a:ext cx="1620000" cy="342000"/>
          </a:xfrm>
          <a:prstGeom prst="roundRect">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altLang="zh-CN" sz="1700" dirty="0">
                <a:solidFill>
                  <a:schemeClr val="tx1"/>
                </a:solidFill>
                <a:latin typeface="Arial" panose="020B0604020202020204" pitchFamily="34" charset="0"/>
                <a:cs typeface="Arial" panose="020B0604020202020204" pitchFamily="34" charset="0"/>
              </a:rPr>
              <a:t>Constraints </a:t>
            </a:r>
            <a:endParaRPr lang="zh-CN" altLang="en-US" sz="1700" dirty="0">
              <a:solidFill>
                <a:schemeClr val="tx1"/>
              </a:solidFill>
              <a:latin typeface="Arial" panose="020B0604020202020204" pitchFamily="34" charset="0"/>
              <a:cs typeface="Arial" panose="020B0604020202020204" pitchFamily="34" charset="0"/>
            </a:endParaRPr>
          </a:p>
        </p:txBody>
      </p:sp>
      <p:sp>
        <p:nvSpPr>
          <p:cNvPr id="10" name="同侧圆角矩形 9"/>
          <p:cNvSpPr/>
          <p:nvPr/>
        </p:nvSpPr>
        <p:spPr>
          <a:xfrm rot="16200000">
            <a:off x="5331289" y="5023238"/>
            <a:ext cx="514212" cy="1583721"/>
          </a:xfrm>
          <a:prstGeom prst="round2SameRect">
            <a:avLst>
              <a:gd name="adj1" fmla="val 50000"/>
              <a:gd name="adj2" fmla="val 0"/>
            </a:avLst>
          </a:prstGeom>
        </p:spPr>
        <p:style>
          <a:lnRef idx="1">
            <a:schemeClr val="accent3"/>
          </a:lnRef>
          <a:fillRef idx="2">
            <a:schemeClr val="accent3"/>
          </a:fillRef>
          <a:effectRef idx="1">
            <a:schemeClr val="accent3"/>
          </a:effectRef>
          <a:fontRef idx="minor">
            <a:schemeClr val="dk1"/>
          </a:fontRef>
        </p:style>
        <p:txBody>
          <a:bodyPr vert="eaVert" rtlCol="0" anchor="ctr">
            <a:noAutofit/>
          </a:bodyPr>
          <a:lstStyle/>
          <a:p>
            <a:pPr algn="ctr"/>
            <a:r>
              <a:rPr lang="en-US" altLang="zh-CN" b="1" dirty="0" smtClean="0"/>
              <a:t>Easy Decisions</a:t>
            </a:r>
            <a:endParaRPr lang="zh-CN" altLang="en-US" b="1" dirty="0"/>
          </a:p>
        </p:txBody>
      </p:sp>
      <p:sp>
        <p:nvSpPr>
          <p:cNvPr id="52" name="下箭头 51"/>
          <p:cNvSpPr/>
          <p:nvPr/>
        </p:nvSpPr>
        <p:spPr>
          <a:xfrm rot="19064370">
            <a:off x="4877296" y="5160344"/>
            <a:ext cx="259977" cy="3406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4" name="内容占位符 2"/>
          <p:cNvSpPr txBox="1">
            <a:spLocks/>
          </p:cNvSpPr>
          <p:nvPr/>
        </p:nvSpPr>
        <p:spPr>
          <a:xfrm>
            <a:off x="1143135" y="3071810"/>
            <a:ext cx="2322039" cy="392831"/>
          </a:xfrm>
          <a:prstGeom prst="rect">
            <a:avLst/>
          </a:prstGeom>
          <a:ln w="19050">
            <a:noFill/>
          </a:ln>
        </p:spPr>
        <p:txBody>
          <a:bodyPr vert="horz" lIns="91440" tIns="45720" rIns="91440" bIns="45720" rtlCol="0">
            <a:normAutofit fontScale="85000" lnSpcReduction="10000"/>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smtClean="0">
                <a:solidFill>
                  <a:srgbClr val="000099"/>
                </a:solidFill>
                <a:latin typeface="Arial" panose="020B0604020202020204" pitchFamily="34" charset="0"/>
              </a:rPr>
              <a:t>Traditional Methods</a:t>
            </a:r>
            <a:endParaRPr lang="en-US" altLang="zh-CN" sz="2000" b="1" dirty="0">
              <a:solidFill>
                <a:srgbClr val="000099"/>
              </a:solidFill>
              <a:latin typeface="Arial" panose="020B0604020202020204" pitchFamily="34" charset="0"/>
            </a:endParaRPr>
          </a:p>
        </p:txBody>
      </p:sp>
      <p:sp>
        <p:nvSpPr>
          <p:cNvPr id="55" name="下箭头 54"/>
          <p:cNvSpPr/>
          <p:nvPr/>
        </p:nvSpPr>
        <p:spPr>
          <a:xfrm>
            <a:off x="2147089" y="5154465"/>
            <a:ext cx="259977" cy="340658"/>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700"/>
          </a:p>
        </p:txBody>
      </p:sp>
      <p:sp>
        <p:nvSpPr>
          <p:cNvPr id="11" name="圆角矩形 10"/>
          <p:cNvSpPr/>
          <p:nvPr/>
        </p:nvSpPr>
        <p:spPr>
          <a:xfrm>
            <a:off x="1656080" y="5557993"/>
            <a:ext cx="1290320" cy="514213"/>
          </a:xfrm>
          <a:prstGeom prst="roundRect">
            <a:avLst>
              <a:gd name="adj" fmla="val 50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t>Decisions</a:t>
            </a:r>
            <a:endParaRPr lang="zh-CN" altLang="en-US" dirty="0"/>
          </a:p>
        </p:txBody>
      </p:sp>
      <p:sp>
        <p:nvSpPr>
          <p:cNvPr id="56" name="加号 55"/>
          <p:cNvSpPr/>
          <p:nvPr/>
        </p:nvSpPr>
        <p:spPr>
          <a:xfrm>
            <a:off x="5225854" y="4494367"/>
            <a:ext cx="418012" cy="42641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内容占位符 2"/>
          <p:cNvSpPr txBox="1">
            <a:spLocks/>
          </p:cNvSpPr>
          <p:nvPr/>
        </p:nvSpPr>
        <p:spPr>
          <a:xfrm>
            <a:off x="5277049" y="3071810"/>
            <a:ext cx="2444186" cy="392831"/>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700" b="1" dirty="0" smtClean="0">
                <a:solidFill>
                  <a:srgbClr val="000099"/>
                </a:solidFill>
                <a:latin typeface="Arial" panose="020B0604020202020204" pitchFamily="34" charset="0"/>
              </a:rPr>
              <a:t>Easy First Method</a:t>
            </a:r>
            <a:endParaRPr lang="en-US" altLang="zh-CN" sz="1700" b="1" dirty="0">
              <a:solidFill>
                <a:srgbClr val="000099"/>
              </a:solidFill>
              <a:latin typeface="Arial" panose="020B0604020202020204" pitchFamily="34" charset="0"/>
            </a:endParaRPr>
          </a:p>
        </p:txBody>
      </p:sp>
      <p:sp>
        <p:nvSpPr>
          <p:cNvPr id="12" name="圆角矩形 11"/>
          <p:cNvSpPr/>
          <p:nvPr/>
        </p:nvSpPr>
        <p:spPr>
          <a:xfrm>
            <a:off x="3860800" y="4325389"/>
            <a:ext cx="3423920" cy="768535"/>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9" name="圆角矩形 58"/>
          <p:cNvSpPr/>
          <p:nvPr/>
        </p:nvSpPr>
        <p:spPr>
          <a:xfrm>
            <a:off x="1381629" y="3630921"/>
            <a:ext cx="1791289" cy="1523544"/>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3" name="组合 17"/>
          <p:cNvGrpSpPr/>
          <p:nvPr/>
        </p:nvGrpSpPr>
        <p:grpSpPr>
          <a:xfrm>
            <a:off x="5608715" y="3446667"/>
            <a:ext cx="3252920" cy="2625538"/>
            <a:chOff x="5608715" y="3830845"/>
            <a:chExt cx="3252920" cy="2625538"/>
          </a:xfrm>
        </p:grpSpPr>
        <p:sp>
          <p:nvSpPr>
            <p:cNvPr id="45" name="下箭头 44"/>
            <p:cNvSpPr/>
            <p:nvPr/>
          </p:nvSpPr>
          <p:spPr>
            <a:xfrm rot="16200000">
              <a:off x="5776074" y="3856793"/>
              <a:ext cx="259977" cy="340658"/>
            </a:xfrm>
            <a:prstGeom prst="downArrow">
              <a:avLst/>
            </a:prstGeom>
            <a:noFill/>
            <a:ln w="28575">
              <a:solidFill>
                <a:srgbClr val="FF0000"/>
              </a:solidFill>
              <a:prstDash val="solid"/>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1700"/>
            </a:p>
          </p:txBody>
        </p:sp>
        <p:sp>
          <p:nvSpPr>
            <p:cNvPr id="42" name="下箭头 41"/>
            <p:cNvSpPr/>
            <p:nvPr/>
          </p:nvSpPr>
          <p:spPr>
            <a:xfrm>
              <a:off x="7358016" y="4310903"/>
              <a:ext cx="259977" cy="3406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46" name="圆角矩形 45"/>
            <p:cNvSpPr/>
            <p:nvPr/>
          </p:nvSpPr>
          <p:spPr>
            <a:xfrm>
              <a:off x="6279049" y="3830845"/>
              <a:ext cx="2417912" cy="392556"/>
            </a:xfrm>
            <a:prstGeom prst="roundRect">
              <a:avLst>
                <a:gd name="adj" fmla="val 0"/>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altLang="zh-CN" sz="1700" dirty="0" smtClean="0">
                  <a:solidFill>
                    <a:schemeClr val="tx1"/>
                  </a:solidFill>
                  <a:latin typeface="Arial" panose="020B0604020202020204" pitchFamily="34" charset="0"/>
                  <a:cs typeface="Arial" panose="020B0604020202020204" pitchFamily="34" charset="0"/>
                </a:rPr>
                <a:t>Remaining Candidates</a:t>
              </a:r>
              <a:endParaRPr lang="zh-CN" altLang="en-US" sz="1700" dirty="0">
                <a:solidFill>
                  <a:schemeClr val="tx1"/>
                </a:solidFill>
                <a:latin typeface="Arial" panose="020B0604020202020204" pitchFamily="34" charset="0"/>
                <a:cs typeface="Arial" panose="020B0604020202020204" pitchFamily="34" charset="0"/>
              </a:endParaRPr>
            </a:p>
          </p:txBody>
        </p:sp>
        <p:sp>
          <p:nvSpPr>
            <p:cNvPr id="50" name="圆角矩形 49"/>
            <p:cNvSpPr/>
            <p:nvPr/>
          </p:nvSpPr>
          <p:spPr>
            <a:xfrm>
              <a:off x="7695459" y="4839309"/>
              <a:ext cx="1091721" cy="540000"/>
            </a:xfrm>
            <a:prstGeom prst="roundRect">
              <a:avLst/>
            </a:prstGeom>
            <a:solidFill>
              <a:schemeClr val="accent1">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19" rIns="91440" bIns="45719" numCol="1" spcCol="0" rtlCol="0" fromWordArt="0" anchor="ctr" anchorCtr="0" forceAA="0" compatLnSpc="1">
              <a:prstTxWarp prst="textNoShape">
                <a:avLst/>
              </a:prstTxWarp>
              <a:noAutofit/>
            </a:bodyPr>
            <a:lstStyle/>
            <a:p>
              <a:pPr algn="ctr"/>
              <a:r>
                <a:rPr lang="en-US" altLang="zh-CN" sz="1700" dirty="0" smtClean="0">
                  <a:solidFill>
                    <a:schemeClr val="tx1"/>
                  </a:solidFill>
                  <a:latin typeface="Arial" panose="020B0604020202020204" pitchFamily="34" charset="0"/>
                  <a:cs typeface="Arial" panose="020B0604020202020204" pitchFamily="34" charset="0"/>
                </a:rPr>
                <a:t>Refined ILP</a:t>
              </a:r>
              <a:endParaRPr lang="zh-CN" altLang="en-US" sz="1700" dirty="0">
                <a:solidFill>
                  <a:schemeClr val="tx1"/>
                </a:solidFill>
                <a:latin typeface="Arial" panose="020B0604020202020204" pitchFamily="34" charset="0"/>
                <a:cs typeface="Arial" panose="020B0604020202020204" pitchFamily="34" charset="0"/>
              </a:endParaRPr>
            </a:p>
          </p:txBody>
        </p:sp>
        <p:sp>
          <p:nvSpPr>
            <p:cNvPr id="51" name="同侧圆角矩形 50"/>
            <p:cNvSpPr/>
            <p:nvPr/>
          </p:nvSpPr>
          <p:spPr>
            <a:xfrm rot="5400000">
              <a:off x="7003173" y="5407277"/>
              <a:ext cx="514212" cy="1584000"/>
            </a:xfrm>
            <a:prstGeom prst="round2SameRect">
              <a:avLst>
                <a:gd name="adj1" fmla="val 50000"/>
                <a:gd name="adj2" fmla="val 0"/>
              </a:avLst>
            </a:prstGeom>
          </p:spPr>
          <p:style>
            <a:lnRef idx="1">
              <a:schemeClr val="accent3"/>
            </a:lnRef>
            <a:fillRef idx="2">
              <a:schemeClr val="accent3"/>
            </a:fillRef>
            <a:effectRef idx="1">
              <a:schemeClr val="accent3"/>
            </a:effectRef>
            <a:fontRef idx="minor">
              <a:schemeClr val="dk1"/>
            </a:fontRef>
          </p:style>
          <p:txBody>
            <a:bodyPr vert="vert270" rtlCol="0" anchor="ctr">
              <a:noAutofit/>
            </a:bodyPr>
            <a:lstStyle/>
            <a:p>
              <a:pPr algn="ctr"/>
              <a:r>
                <a:rPr lang="en-US" altLang="zh-CN" b="1" dirty="0" smtClean="0"/>
                <a:t>Hard Decisions</a:t>
              </a:r>
              <a:endParaRPr lang="zh-CN" altLang="en-US" b="1" dirty="0"/>
            </a:p>
          </p:txBody>
        </p:sp>
        <p:sp>
          <p:nvSpPr>
            <p:cNvPr id="53" name="下箭头 52"/>
            <p:cNvSpPr/>
            <p:nvPr/>
          </p:nvSpPr>
          <p:spPr>
            <a:xfrm rot="2291788">
              <a:off x="7623989" y="5558736"/>
              <a:ext cx="259977" cy="3406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57" name="加号 56"/>
            <p:cNvSpPr/>
            <p:nvPr/>
          </p:nvSpPr>
          <p:spPr>
            <a:xfrm>
              <a:off x="7276457" y="4901931"/>
              <a:ext cx="418012" cy="42641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a:off x="5608715" y="4720404"/>
              <a:ext cx="3252920" cy="768535"/>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cxnSp>
        <p:nvCxnSpPr>
          <p:cNvPr id="14" name="直接连接符 13"/>
          <p:cNvCxnSpPr/>
          <p:nvPr/>
        </p:nvCxnSpPr>
        <p:spPr>
          <a:xfrm>
            <a:off x="3465174" y="3250114"/>
            <a:ext cx="0" cy="282209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0" y="6357958"/>
            <a:ext cx="9144000" cy="461665"/>
          </a:xfrm>
          <a:prstGeom prst="rect">
            <a:avLst/>
          </a:prstGeom>
          <a:ln>
            <a:solidFill>
              <a:srgbClr val="000099"/>
            </a:solidFill>
          </a:ln>
        </p:spPr>
        <p:txBody>
          <a:bodyPr wrap="square">
            <a:spAutoFit/>
          </a:bodyPr>
          <a:lstStyle/>
          <a:p>
            <a:pPr algn="just">
              <a:spcBef>
                <a:spcPts val="600"/>
              </a:spcBef>
            </a:pPr>
            <a:r>
              <a:rPr lang="en-US" altLang="zh-CN" sz="1200" dirty="0" err="1" smtClean="0">
                <a:ea typeface="黑体" pitchFamily="49" charset="-122"/>
              </a:rPr>
              <a:t>Shuai</a:t>
            </a:r>
            <a:r>
              <a:rPr lang="en-US" altLang="zh-CN" sz="1200" dirty="0" smtClean="0">
                <a:ea typeface="黑体" pitchFamily="49" charset="-122"/>
              </a:rPr>
              <a:t> Ma, Gang Wang, </a:t>
            </a:r>
            <a:r>
              <a:rPr lang="en-US" altLang="zh-CN" sz="1200" dirty="0" err="1" smtClean="0">
                <a:ea typeface="黑体" pitchFamily="49" charset="-122"/>
              </a:rPr>
              <a:t>Yansong</a:t>
            </a:r>
            <a:r>
              <a:rPr lang="en-US" altLang="zh-CN" sz="1200" dirty="0" smtClean="0">
                <a:ea typeface="黑体" pitchFamily="49" charset="-122"/>
              </a:rPr>
              <a:t> </a:t>
            </a:r>
            <a:r>
              <a:rPr lang="en-US" altLang="zh-CN" sz="1200" dirty="0" err="1" smtClean="0">
                <a:ea typeface="黑体" pitchFamily="49" charset="-122"/>
              </a:rPr>
              <a:t>Feng</a:t>
            </a:r>
            <a:r>
              <a:rPr lang="en-US" altLang="zh-CN" sz="1200" dirty="0" smtClean="0">
                <a:ea typeface="黑体" pitchFamily="49" charset="-122"/>
              </a:rPr>
              <a:t>, and </a:t>
            </a:r>
            <a:r>
              <a:rPr lang="en-US" altLang="zh-CN" sz="1200" dirty="0" err="1" smtClean="0">
                <a:ea typeface="黑体" pitchFamily="49" charset="-122"/>
              </a:rPr>
              <a:t>Jinpeng</a:t>
            </a:r>
            <a:r>
              <a:rPr lang="en-US" altLang="zh-CN" sz="1200" dirty="0" smtClean="0">
                <a:ea typeface="黑体" pitchFamily="49" charset="-122"/>
              </a:rPr>
              <a:t> </a:t>
            </a:r>
            <a:r>
              <a:rPr lang="en-US" altLang="zh-CN" sz="1200" dirty="0" err="1" smtClean="0">
                <a:ea typeface="黑体" pitchFamily="49" charset="-122"/>
              </a:rPr>
              <a:t>Huai</a:t>
            </a:r>
            <a:r>
              <a:rPr lang="en-US" altLang="zh-CN" sz="1200" dirty="0" smtClean="0">
                <a:ea typeface="黑体" pitchFamily="49" charset="-122"/>
              </a:rPr>
              <a:t>, </a:t>
            </a:r>
            <a:r>
              <a:rPr lang="en-US" sz="1200" i="1" dirty="0" smtClean="0"/>
              <a:t>Easy First Relation Extraction with Information Redundancy, </a:t>
            </a:r>
            <a:r>
              <a:rPr lang="en-US" sz="1200" i="1" dirty="0" smtClean="0">
                <a:solidFill>
                  <a:srgbClr val="C00000"/>
                </a:solidFill>
              </a:rPr>
              <a:t>EMNLP 2019.</a:t>
            </a:r>
            <a:endParaRPr lang="zh-CN" altLang="en-US" sz="1200" dirty="0">
              <a:solidFill>
                <a:srgbClr val="C00000"/>
              </a:solidFill>
            </a:endParaRPr>
          </a:p>
        </p:txBody>
      </p:sp>
      <p:sp>
        <p:nvSpPr>
          <p:cNvPr id="35"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27</a:t>
            </a:fld>
            <a:endParaRPr lang="zh-CN" altLang="en-US" dirty="0"/>
          </a:p>
        </p:txBody>
      </p:sp>
      <p:sp>
        <p:nvSpPr>
          <p:cNvPr id="40" name="标题 1"/>
          <p:cNvSpPr>
            <a:spLocks noGrp="1"/>
          </p:cNvSpPr>
          <p:nvPr>
            <p:ph type="title"/>
          </p:nvPr>
        </p:nvSpPr>
        <p:spPr>
          <a:xfrm>
            <a:off x="285720" y="71414"/>
            <a:ext cx="8358246" cy="796908"/>
          </a:xfrm>
        </p:spPr>
        <p:txBody>
          <a:bodyPr/>
          <a:lstStyle/>
          <a:p>
            <a:r>
              <a:rPr lang="en-US" altLang="zh-CN" sz="3600" b="1" dirty="0" smtClean="0">
                <a:solidFill>
                  <a:srgbClr val="C00000"/>
                </a:solidFill>
              </a:rPr>
              <a:t>Easy First</a:t>
            </a:r>
            <a:r>
              <a:rPr lang="zh-CN" altLang="en-US" sz="3600" b="1" dirty="0" smtClean="0">
                <a:solidFill>
                  <a:srgbClr val="C00000"/>
                </a:solidFill>
              </a:rPr>
              <a:t> </a:t>
            </a:r>
            <a:r>
              <a:rPr lang="en-US" altLang="zh-CN" sz="3600" b="1" dirty="0" smtClean="0">
                <a:solidFill>
                  <a:srgbClr val="C00000"/>
                </a:solidFill>
                <a:latin typeface="Arial" panose="020B0604020202020204" pitchFamily="34" charset="0"/>
              </a:rPr>
              <a:t>Relation Extraction </a:t>
            </a:r>
            <a:endParaRPr lang="zh-CN" altLang="en-US" sz="3600" b="1" dirty="0">
              <a:solidFill>
                <a:srgbClr val="C00000"/>
              </a:solidFill>
            </a:endParaRPr>
          </a:p>
        </p:txBody>
      </p:sp>
    </p:spTree>
    <p:extLst>
      <p:ext uri="{BB962C8B-B14F-4D97-AF65-F5344CB8AC3E}">
        <p14:creationId xmlns="" xmlns:p14="http://schemas.microsoft.com/office/powerpoint/2010/main" val="26080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250"/>
                                        <p:tgtEl>
                                          <p:spTgt spid="54"/>
                                        </p:tgtEl>
                                      </p:cBhvr>
                                    </p:animEffect>
                                    <p:anim calcmode="lin" valueType="num">
                                      <p:cBhvr>
                                        <p:cTn id="13" dur="250" fill="hold"/>
                                        <p:tgtEl>
                                          <p:spTgt spid="54"/>
                                        </p:tgtEl>
                                        <p:attrNameLst>
                                          <p:attrName>ppt_x</p:attrName>
                                        </p:attrNameLst>
                                      </p:cBhvr>
                                      <p:tavLst>
                                        <p:tav tm="0">
                                          <p:val>
                                            <p:strVal val="#ppt_x"/>
                                          </p:val>
                                        </p:tav>
                                        <p:tav tm="100000">
                                          <p:val>
                                            <p:strVal val="#ppt_x"/>
                                          </p:val>
                                        </p:tav>
                                      </p:tavLst>
                                    </p:anim>
                                    <p:anim calcmode="lin" valueType="num">
                                      <p:cBhvr>
                                        <p:cTn id="14" dur="250" fill="hold"/>
                                        <p:tgtEl>
                                          <p:spTgt spid="5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250"/>
                                        <p:tgtEl>
                                          <p:spTgt spid="59"/>
                                        </p:tgtEl>
                                      </p:cBhvr>
                                    </p:animEffect>
                                    <p:anim calcmode="lin" valueType="num">
                                      <p:cBhvr>
                                        <p:cTn id="18" dur="250" fill="hold"/>
                                        <p:tgtEl>
                                          <p:spTgt spid="59"/>
                                        </p:tgtEl>
                                        <p:attrNameLst>
                                          <p:attrName>ppt_x</p:attrName>
                                        </p:attrNameLst>
                                      </p:cBhvr>
                                      <p:tavLst>
                                        <p:tav tm="0">
                                          <p:val>
                                            <p:strVal val="#ppt_x"/>
                                          </p:val>
                                        </p:tav>
                                        <p:tav tm="100000">
                                          <p:val>
                                            <p:strVal val="#ppt_x"/>
                                          </p:val>
                                        </p:tav>
                                      </p:tavLst>
                                    </p:anim>
                                    <p:anim calcmode="lin" valueType="num">
                                      <p:cBhvr>
                                        <p:cTn id="19" dur="250" fill="hold"/>
                                        <p:tgtEl>
                                          <p:spTgt spid="5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250"/>
                                        <p:tgtEl>
                                          <p:spTgt spid="38"/>
                                        </p:tgtEl>
                                      </p:cBhvr>
                                    </p:animEffect>
                                    <p:anim calcmode="lin" valueType="num">
                                      <p:cBhvr>
                                        <p:cTn id="23" dur="250" fill="hold"/>
                                        <p:tgtEl>
                                          <p:spTgt spid="38"/>
                                        </p:tgtEl>
                                        <p:attrNameLst>
                                          <p:attrName>ppt_x</p:attrName>
                                        </p:attrNameLst>
                                      </p:cBhvr>
                                      <p:tavLst>
                                        <p:tav tm="0">
                                          <p:val>
                                            <p:strVal val="#ppt_x"/>
                                          </p:val>
                                        </p:tav>
                                        <p:tav tm="100000">
                                          <p:val>
                                            <p:strVal val="#ppt_x"/>
                                          </p:val>
                                        </p:tav>
                                      </p:tavLst>
                                    </p:anim>
                                    <p:anim calcmode="lin" valueType="num">
                                      <p:cBhvr>
                                        <p:cTn id="24" dur="250" fill="hold"/>
                                        <p:tgtEl>
                                          <p:spTgt spid="3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50"/>
                                        <p:tgtEl>
                                          <p:spTgt spid="9"/>
                                        </p:tgtEl>
                                      </p:cBhvr>
                                    </p:animEffect>
                                    <p:anim calcmode="lin" valueType="num">
                                      <p:cBhvr>
                                        <p:cTn id="28" dur="250" fill="hold"/>
                                        <p:tgtEl>
                                          <p:spTgt spid="9"/>
                                        </p:tgtEl>
                                        <p:attrNameLst>
                                          <p:attrName>ppt_x</p:attrName>
                                        </p:attrNameLst>
                                      </p:cBhvr>
                                      <p:tavLst>
                                        <p:tav tm="0">
                                          <p:val>
                                            <p:strVal val="#ppt_x"/>
                                          </p:val>
                                        </p:tav>
                                        <p:tav tm="100000">
                                          <p:val>
                                            <p:strVal val="#ppt_x"/>
                                          </p:val>
                                        </p:tav>
                                      </p:tavLst>
                                    </p:anim>
                                    <p:anim calcmode="lin" valueType="num">
                                      <p:cBhvr>
                                        <p:cTn id="29" dur="25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250"/>
                                        <p:tgtEl>
                                          <p:spTgt spid="37"/>
                                        </p:tgtEl>
                                      </p:cBhvr>
                                    </p:animEffect>
                                    <p:anim calcmode="lin" valueType="num">
                                      <p:cBhvr>
                                        <p:cTn id="33" dur="250" fill="hold"/>
                                        <p:tgtEl>
                                          <p:spTgt spid="37"/>
                                        </p:tgtEl>
                                        <p:attrNameLst>
                                          <p:attrName>ppt_x</p:attrName>
                                        </p:attrNameLst>
                                      </p:cBhvr>
                                      <p:tavLst>
                                        <p:tav tm="0">
                                          <p:val>
                                            <p:strVal val="#ppt_x"/>
                                          </p:val>
                                        </p:tav>
                                        <p:tav tm="100000">
                                          <p:val>
                                            <p:strVal val="#ppt_x"/>
                                          </p:val>
                                        </p:tav>
                                      </p:tavLst>
                                    </p:anim>
                                    <p:anim calcmode="lin" valueType="num">
                                      <p:cBhvr>
                                        <p:cTn id="34" dur="25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250"/>
                                        <p:tgtEl>
                                          <p:spTgt spid="55"/>
                                        </p:tgtEl>
                                      </p:cBhvr>
                                    </p:animEffect>
                                    <p:anim calcmode="lin" valueType="num">
                                      <p:cBhvr>
                                        <p:cTn id="38" dur="250" fill="hold"/>
                                        <p:tgtEl>
                                          <p:spTgt spid="55"/>
                                        </p:tgtEl>
                                        <p:attrNameLst>
                                          <p:attrName>ppt_x</p:attrName>
                                        </p:attrNameLst>
                                      </p:cBhvr>
                                      <p:tavLst>
                                        <p:tav tm="0">
                                          <p:val>
                                            <p:strVal val="#ppt_x"/>
                                          </p:val>
                                        </p:tav>
                                        <p:tav tm="100000">
                                          <p:val>
                                            <p:strVal val="#ppt_x"/>
                                          </p:val>
                                        </p:tav>
                                      </p:tavLst>
                                    </p:anim>
                                    <p:anim calcmode="lin" valueType="num">
                                      <p:cBhvr>
                                        <p:cTn id="39" dur="250" fill="hold"/>
                                        <p:tgtEl>
                                          <p:spTgt spid="5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250"/>
                                        <p:tgtEl>
                                          <p:spTgt spid="11"/>
                                        </p:tgtEl>
                                      </p:cBhvr>
                                    </p:animEffect>
                                    <p:anim calcmode="lin" valueType="num">
                                      <p:cBhvr>
                                        <p:cTn id="43" dur="250" fill="hold"/>
                                        <p:tgtEl>
                                          <p:spTgt spid="11"/>
                                        </p:tgtEl>
                                        <p:attrNameLst>
                                          <p:attrName>ppt_x</p:attrName>
                                        </p:attrNameLst>
                                      </p:cBhvr>
                                      <p:tavLst>
                                        <p:tav tm="0">
                                          <p:val>
                                            <p:strVal val="#ppt_x"/>
                                          </p:val>
                                        </p:tav>
                                        <p:tav tm="100000">
                                          <p:val>
                                            <p:strVal val="#ppt_x"/>
                                          </p:val>
                                        </p:tav>
                                      </p:tavLst>
                                    </p:anim>
                                    <p:anim calcmode="lin" valueType="num">
                                      <p:cBhvr>
                                        <p:cTn id="44" dur="25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250"/>
                                        <p:tgtEl>
                                          <p:spTgt spid="41"/>
                                        </p:tgtEl>
                                      </p:cBhvr>
                                    </p:animEffect>
                                    <p:anim calcmode="lin" valueType="num">
                                      <p:cBhvr>
                                        <p:cTn id="48" dur="250" fill="hold"/>
                                        <p:tgtEl>
                                          <p:spTgt spid="41"/>
                                        </p:tgtEl>
                                        <p:attrNameLst>
                                          <p:attrName>ppt_x</p:attrName>
                                        </p:attrNameLst>
                                      </p:cBhvr>
                                      <p:tavLst>
                                        <p:tav tm="0">
                                          <p:val>
                                            <p:strVal val="#ppt_x"/>
                                          </p:val>
                                        </p:tav>
                                        <p:tav tm="100000">
                                          <p:val>
                                            <p:strVal val="#ppt_x"/>
                                          </p:val>
                                        </p:tav>
                                      </p:tavLst>
                                    </p:anim>
                                    <p:anim calcmode="lin" valueType="num">
                                      <p:cBhvr>
                                        <p:cTn id="49" dur="250" fill="hold"/>
                                        <p:tgtEl>
                                          <p:spTgt spid="4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250"/>
                                        <p:tgtEl>
                                          <p:spTgt spid="39"/>
                                        </p:tgtEl>
                                      </p:cBhvr>
                                    </p:animEffect>
                                    <p:anim calcmode="lin" valueType="num">
                                      <p:cBhvr>
                                        <p:cTn id="53" dur="250" fill="hold"/>
                                        <p:tgtEl>
                                          <p:spTgt spid="39"/>
                                        </p:tgtEl>
                                        <p:attrNameLst>
                                          <p:attrName>ppt_x</p:attrName>
                                        </p:attrNameLst>
                                      </p:cBhvr>
                                      <p:tavLst>
                                        <p:tav tm="0">
                                          <p:val>
                                            <p:strVal val="#ppt_x"/>
                                          </p:val>
                                        </p:tav>
                                        <p:tav tm="100000">
                                          <p:val>
                                            <p:strVal val="#ppt_x"/>
                                          </p:val>
                                        </p:tav>
                                      </p:tavLst>
                                    </p:anim>
                                    <p:anim calcmode="lin" valueType="num">
                                      <p:cBhvr>
                                        <p:cTn id="54" dur="2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10"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500"/>
                                        <p:tgtEl>
                                          <p:spTgt spid="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500"/>
                                        <p:tgtEl>
                                          <p:spTgt spid="4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500"/>
                                        <p:tgtEl>
                                          <p:spTgt spid="4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wipe(left)">
                                      <p:cBhvr>
                                        <p:cTn id="91" dur="1000"/>
                                        <p:tgtEl>
                                          <p:spTgt spid="3"/>
                                        </p:tgtEl>
                                      </p:cBhvr>
                                    </p:animEffect>
                                  </p:childTnLst>
                                </p:cTn>
                              </p:par>
                              <p:par>
                                <p:cTn id="92" presetID="22" presetClass="exit" presetSubtype="8" fill="hold" grpId="1" nodeType="withEffect">
                                  <p:stCondLst>
                                    <p:cond delay="0"/>
                                  </p:stCondLst>
                                  <p:childTnLst>
                                    <p:animEffect transition="out" filter="wipe(left)">
                                      <p:cBhvr>
                                        <p:cTn id="93" dur="1000"/>
                                        <p:tgtEl>
                                          <p:spTgt spid="12"/>
                                        </p:tgtEl>
                                      </p:cBhvr>
                                    </p:animEffect>
                                    <p:set>
                                      <p:cBhvr>
                                        <p:cTn id="94" dur="1" fill="hold">
                                          <p:stCondLst>
                                            <p:cond delay="999"/>
                                          </p:stCondLst>
                                        </p:cTn>
                                        <p:tgtEl>
                                          <p:spTgt spid="12"/>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7" grpId="0" animBg="1"/>
      <p:bldP spid="9" grpId="0" animBg="1"/>
      <p:bldP spid="38" grpId="0" animBg="1"/>
      <p:bldP spid="39" grpId="0" animBg="1"/>
      <p:bldP spid="41" grpId="0" animBg="1"/>
      <p:bldP spid="43" grpId="0" animBg="1"/>
      <p:bldP spid="47" grpId="0" animBg="1"/>
      <p:bldP spid="48" grpId="0" animBg="1"/>
      <p:bldP spid="49" grpId="0" animBg="1"/>
      <p:bldP spid="10" grpId="0" animBg="1"/>
      <p:bldP spid="52" grpId="0" animBg="1"/>
      <p:bldP spid="54" grpId="0"/>
      <p:bldP spid="55" grpId="0" animBg="1"/>
      <p:bldP spid="11" grpId="0" animBg="1"/>
      <p:bldP spid="56" grpId="0" animBg="1"/>
      <p:bldP spid="58" grpId="0"/>
      <p:bldP spid="12" grpId="0" animBg="1"/>
      <p:bldP spid="12" grpId="1" animBg="1"/>
      <p:bldP spid="59"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rPr>
              <a:t>Outline</a:t>
            </a:r>
            <a:endParaRPr lang="zh-CN" altLang="en-US" sz="3600" b="1" dirty="0">
              <a:solidFill>
                <a:srgbClr val="C00000"/>
              </a:solidFill>
            </a:endParaRPr>
          </a:p>
        </p:txBody>
      </p:sp>
      <p:sp>
        <p:nvSpPr>
          <p:cNvPr id="3" name="内容占位符 2"/>
          <p:cNvSpPr>
            <a:spLocks noGrp="1"/>
          </p:cNvSpPr>
          <p:nvPr>
            <p:ph idx="1"/>
          </p:nvPr>
        </p:nvSpPr>
        <p:spPr>
          <a:xfrm>
            <a:off x="374650" y="972000"/>
            <a:ext cx="8394700" cy="5069151"/>
          </a:xfrm>
        </p:spPr>
        <p:txBody>
          <a:bodyPr>
            <a:normAutofit/>
          </a:bodyPr>
          <a:lstStyle/>
          <a:p>
            <a:pPr marL="324000" lvl="1" indent="-324000">
              <a:lnSpc>
                <a:spcPct val="200000"/>
              </a:lnSpc>
              <a:spcBef>
                <a:spcPts val="1000"/>
              </a:spcBef>
              <a:buSzPct val="70000"/>
              <a:buFont typeface="Wingdings" panose="05000000000000000000" pitchFamily="2" charset="2"/>
              <a:buChar char="Ø"/>
            </a:pPr>
            <a:r>
              <a:rPr lang="en-US" altLang="zh-CN" sz="2600" b="1" dirty="0" smtClean="0"/>
              <a:t>Redundancies and Constraints</a:t>
            </a:r>
            <a:endParaRPr lang="en-US" altLang="zh-CN" sz="2600" b="1" dirty="0"/>
          </a:p>
          <a:p>
            <a:pPr>
              <a:lnSpc>
                <a:spcPct val="200000"/>
              </a:lnSpc>
            </a:pPr>
            <a:r>
              <a:rPr lang="en-US" altLang="zh-CN" sz="2600" dirty="0" smtClean="0"/>
              <a:t>Easy </a:t>
            </a:r>
            <a:r>
              <a:rPr lang="en-US" altLang="zh-CN" sz="2600" dirty="0"/>
              <a:t>First Relation </a:t>
            </a:r>
            <a:r>
              <a:rPr lang="en-US" altLang="zh-CN" sz="2600" dirty="0" smtClean="0"/>
              <a:t>Extraction</a:t>
            </a:r>
            <a:endParaRPr lang="en-US" altLang="zh-CN" sz="2600" dirty="0"/>
          </a:p>
          <a:p>
            <a:pPr>
              <a:lnSpc>
                <a:spcPct val="200000"/>
              </a:lnSpc>
            </a:pPr>
            <a:r>
              <a:rPr lang="en-US" altLang="zh-CN" sz="2600" dirty="0"/>
              <a:t>Experimental </a:t>
            </a:r>
            <a:r>
              <a:rPr lang="en-US" altLang="zh-CN" sz="2600" dirty="0" smtClean="0"/>
              <a:t>Study</a:t>
            </a:r>
            <a:endParaRPr lang="en-US" altLang="zh-CN" sz="2600" dirty="0"/>
          </a:p>
        </p:txBody>
      </p:sp>
      <p:sp>
        <p:nvSpPr>
          <p:cNvPr id="5"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28</a:t>
            </a:fld>
            <a:endParaRPr lang="zh-CN" altLang="en-US" dirty="0"/>
          </a:p>
        </p:txBody>
      </p:sp>
    </p:spTree>
    <p:extLst>
      <p:ext uri="{BB962C8B-B14F-4D97-AF65-F5344CB8AC3E}">
        <p14:creationId xmlns="" xmlns:p14="http://schemas.microsoft.com/office/powerpoint/2010/main" val="22192440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29</a:t>
            </a:fld>
            <a:endParaRPr lang="zh-CN" altLang="en-US" dirty="0"/>
          </a:p>
        </p:txBody>
      </p:sp>
      <p:sp>
        <p:nvSpPr>
          <p:cNvPr id="6" name="内容占位符 2"/>
          <p:cNvSpPr txBox="1">
            <a:spLocks/>
          </p:cNvSpPr>
          <p:nvPr/>
        </p:nvSpPr>
        <p:spPr>
          <a:xfrm>
            <a:off x="355193" y="857232"/>
            <a:ext cx="4684167" cy="1097991"/>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latin typeface="Arial" panose="020B0604020202020204" pitchFamily="34" charset="0"/>
              </a:rPr>
              <a:t>Characteristics of Easy Decisions</a:t>
            </a:r>
          </a:p>
          <a:p>
            <a:pPr marL="594900" lvl="1" indent="-342900"/>
            <a:r>
              <a:rPr lang="en-US" altLang="zh-CN" sz="1800" dirty="0">
                <a:latin typeface="Arial" panose="020B0604020202020204" pitchFamily="34" charset="0"/>
              </a:rPr>
              <a:t>High certainty degree </a:t>
            </a:r>
          </a:p>
          <a:p>
            <a:pPr marL="594900" lvl="1" indent="-342900"/>
            <a:r>
              <a:rPr lang="en-US" altLang="zh-CN" sz="1800" dirty="0" smtClean="0">
                <a:latin typeface="Arial" panose="020B0604020202020204" pitchFamily="34" charset="0"/>
              </a:rPr>
              <a:t>Many repeated times </a:t>
            </a:r>
          </a:p>
        </p:txBody>
      </p:sp>
      <p:graphicFrame>
        <p:nvGraphicFramePr>
          <p:cNvPr id="8" name="表格 7"/>
          <p:cNvGraphicFramePr>
            <a:graphicFrameLocks noGrp="1"/>
          </p:cNvGraphicFramePr>
          <p:nvPr>
            <p:extLst>
              <p:ext uri="{D42A27DB-BD31-4B8C-83A1-F6EECF244321}">
                <p14:modId xmlns="" xmlns:p14="http://schemas.microsoft.com/office/powerpoint/2010/main" val="1752806533"/>
              </p:ext>
            </p:extLst>
          </p:nvPr>
        </p:nvGraphicFramePr>
        <p:xfrm>
          <a:off x="146080" y="2500734"/>
          <a:ext cx="8159141" cy="1483360"/>
        </p:xfrm>
        <a:graphic>
          <a:graphicData uri="http://schemas.openxmlformats.org/drawingml/2006/table">
            <a:tbl>
              <a:tblPr firstRow="1" bandRow="1">
                <a:tableStyleId>{B301B821-A1FF-4177-AEE7-76D212191A09}</a:tableStyleId>
              </a:tblPr>
              <a:tblGrid>
                <a:gridCol w="508977"/>
                <a:gridCol w="2205635"/>
                <a:gridCol w="1577903"/>
                <a:gridCol w="1914080"/>
                <a:gridCol w="1952546"/>
              </a:tblGrid>
              <a:tr h="370840">
                <a:tc>
                  <a:txBody>
                    <a:bodyPr/>
                    <a:lstStyle/>
                    <a:p>
                      <a:pPr algn="l"/>
                      <a:endParaRPr lang="zh-CN" altLang="en-US" dirty="0"/>
                    </a:p>
                  </a:txBody>
                  <a:tcPr>
                    <a:solidFill>
                      <a:srgbClr val="000099"/>
                    </a:solidFill>
                  </a:tcPr>
                </a:tc>
                <a:tc>
                  <a:txBody>
                    <a:bodyPr/>
                    <a:lstStyle/>
                    <a:p>
                      <a:pPr algn="ctr"/>
                      <a:r>
                        <a:rPr lang="en-US" altLang="zh-CN" b="0" dirty="0" smtClean="0"/>
                        <a:t>Entity Pair (</a:t>
                      </a:r>
                      <a:r>
                        <a:rPr lang="en-US" altLang="zh-CN" b="1" dirty="0" smtClean="0"/>
                        <a:t>S, O</a:t>
                      </a:r>
                      <a:r>
                        <a:rPr lang="en-US" altLang="zh-CN" b="0" dirty="0" smtClean="0"/>
                        <a:t>)</a:t>
                      </a:r>
                      <a:endParaRPr lang="zh-CN" altLang="en-US" b="0" dirty="0"/>
                    </a:p>
                  </a:txBody>
                  <a:tcPr>
                    <a:solidFill>
                      <a:srgbClr val="000099"/>
                    </a:solidFill>
                  </a:tcPr>
                </a:tc>
                <a:tc gridSpan="3">
                  <a:txBody>
                    <a:bodyPr/>
                    <a:lstStyle/>
                    <a:p>
                      <a:pPr algn="ctr"/>
                      <a:r>
                        <a:rPr lang="en-US" altLang="zh-CN" b="0" dirty="0" smtClean="0"/>
                        <a:t>Top-3</a:t>
                      </a:r>
                      <a:r>
                        <a:rPr lang="en-US" altLang="zh-CN" b="0" baseline="0" dirty="0" smtClean="0"/>
                        <a:t> Candidate Relations (relation </a:t>
                      </a:r>
                      <a:r>
                        <a:rPr lang="en-US" altLang="zh-CN" b="1" baseline="0" dirty="0" smtClean="0"/>
                        <a:t>R</a:t>
                      </a:r>
                      <a:r>
                        <a:rPr lang="en-US" altLang="zh-CN" b="0" baseline="0" dirty="0" smtClean="0"/>
                        <a:t>: score </a:t>
                      </a:r>
                      <a:r>
                        <a:rPr lang="en-US" altLang="zh-CN" b="1" baseline="0" dirty="0" smtClean="0"/>
                        <a:t>C</a:t>
                      </a:r>
                      <a:r>
                        <a:rPr lang="en-US" altLang="zh-CN" b="0" baseline="0" dirty="0" smtClean="0"/>
                        <a:t>)</a:t>
                      </a:r>
                      <a:endParaRPr lang="zh-CN" altLang="en-US" b="0" dirty="0"/>
                    </a:p>
                  </a:txBody>
                  <a:tcPr>
                    <a:solidFill>
                      <a:srgbClr val="000099"/>
                    </a:solidFill>
                  </a:tcPr>
                </a:tc>
                <a:tc hMerge="1">
                  <a:txBody>
                    <a:bodyPr/>
                    <a:lstStyle/>
                    <a:p>
                      <a:endParaRPr lang="zh-CN" altLang="en-US" dirty="0"/>
                    </a:p>
                  </a:txBody>
                  <a:tcPr/>
                </a:tc>
                <a:tc hMerge="1">
                  <a:txBody>
                    <a:bodyPr/>
                    <a:lstStyle/>
                    <a:p>
                      <a:endParaRPr lang="zh-CN" altLang="en-US" dirty="0"/>
                    </a:p>
                  </a:txBody>
                  <a:tcPr/>
                </a:tc>
              </a:tr>
              <a:tr h="370840">
                <a:tc>
                  <a:txBody>
                    <a:bodyPr/>
                    <a:lstStyle/>
                    <a:p>
                      <a:r>
                        <a:rPr lang="en-US" altLang="zh-CN" dirty="0" smtClean="0"/>
                        <a:t>m</a:t>
                      </a:r>
                      <a:r>
                        <a:rPr lang="en-US" altLang="zh-CN" baseline="-25000" dirty="0" smtClean="0"/>
                        <a:t>1</a:t>
                      </a:r>
                      <a:endParaRPr lang="zh-CN" altLang="en-US" dirty="0"/>
                    </a:p>
                  </a:txBody>
                  <a:tcPr/>
                </a:tc>
                <a:tc>
                  <a:txBody>
                    <a:bodyPr/>
                    <a:lstStyle/>
                    <a:p>
                      <a:r>
                        <a:rPr lang="en-US" altLang="zh-CN" dirty="0" smtClean="0"/>
                        <a:t>Australia, Sydney</a:t>
                      </a:r>
                      <a:endParaRPr lang="zh-CN" altLang="en-US" dirty="0"/>
                    </a:p>
                  </a:txBody>
                  <a:tcPr/>
                </a:tc>
                <a:tc>
                  <a:txBody>
                    <a:bodyPr/>
                    <a:lstStyle/>
                    <a:p>
                      <a:pPr algn="ctr"/>
                      <a:r>
                        <a:rPr lang="en-US" altLang="zh-CN" i="1" dirty="0" smtClean="0"/>
                        <a:t>capital : 0.6</a:t>
                      </a:r>
                      <a:endParaRPr lang="zh-CN" altLang="en-US" i="1" dirty="0"/>
                    </a:p>
                  </a:txBody>
                  <a:tcPr/>
                </a:tc>
                <a:tc>
                  <a:txBody>
                    <a:bodyPr/>
                    <a:lstStyle/>
                    <a:p>
                      <a:pPr algn="ctr"/>
                      <a:r>
                        <a:rPr lang="en-US" altLang="zh-CN" i="1" dirty="0" err="1" smtClean="0"/>
                        <a:t>birthPlace</a:t>
                      </a:r>
                      <a:r>
                        <a:rPr lang="en-US" altLang="zh-CN" i="1" dirty="0" smtClean="0"/>
                        <a:t> : 0.35</a:t>
                      </a:r>
                      <a:endParaRPr lang="zh-CN" altLang="en-US" i="1" dirty="0"/>
                    </a:p>
                  </a:txBody>
                  <a:tcPr/>
                </a:tc>
                <a:tc>
                  <a:txBody>
                    <a:bodyPr/>
                    <a:lstStyle/>
                    <a:p>
                      <a:pPr algn="ctr"/>
                      <a:r>
                        <a:rPr lang="en-US" altLang="zh-CN" i="1" dirty="0" smtClean="0"/>
                        <a:t>nationality : 0.05</a:t>
                      </a:r>
                      <a:endParaRPr lang="zh-CN" altLang="en-US" i="1" dirty="0"/>
                    </a:p>
                  </a:txBody>
                  <a:tcPr/>
                </a:tc>
              </a:tr>
              <a:tr h="370840">
                <a:tc>
                  <a:txBody>
                    <a:bodyPr/>
                    <a:lstStyle/>
                    <a:p>
                      <a:r>
                        <a:rPr lang="en-US" altLang="zh-CN" dirty="0" smtClean="0"/>
                        <a:t>m</a:t>
                      </a:r>
                      <a:r>
                        <a:rPr lang="en-US" altLang="zh-CN" baseline="-25000" dirty="0" smtClean="0"/>
                        <a:t>2</a:t>
                      </a:r>
                      <a:endParaRPr lang="zh-CN" altLang="en-US" dirty="0"/>
                    </a:p>
                  </a:txBody>
                  <a:tcPr/>
                </a:tc>
                <a:tc>
                  <a:txBody>
                    <a:bodyPr/>
                    <a:lstStyle/>
                    <a:p>
                      <a:r>
                        <a:rPr lang="en-US" altLang="zh-CN" dirty="0" smtClean="0"/>
                        <a:t>Australia, Sydney</a:t>
                      </a:r>
                      <a:endParaRPr lang="zh-CN" altLang="en-US" dirty="0"/>
                    </a:p>
                  </a:txBody>
                  <a:tcPr/>
                </a:tc>
                <a:tc>
                  <a:txBody>
                    <a:bodyPr/>
                    <a:lstStyle/>
                    <a:p>
                      <a:pPr algn="ctr"/>
                      <a:r>
                        <a:rPr lang="en-US" altLang="zh-CN" i="1" dirty="0" smtClean="0"/>
                        <a:t>capital : 0.7</a:t>
                      </a:r>
                      <a:endParaRPr lang="zh-CN" altLang="en-US" i="1" dirty="0"/>
                    </a:p>
                  </a:txBody>
                  <a:tcPr/>
                </a:tc>
                <a:tc>
                  <a:txBody>
                    <a:bodyPr/>
                    <a:lstStyle/>
                    <a:p>
                      <a:pPr algn="ctr"/>
                      <a:r>
                        <a:rPr lang="en-US" altLang="zh-CN" i="1" dirty="0" smtClean="0"/>
                        <a:t>country : 0.23</a:t>
                      </a:r>
                      <a:endParaRPr lang="zh-CN" altLang="en-US" i="1" dirty="0"/>
                    </a:p>
                  </a:txBody>
                  <a:tcPr/>
                </a:tc>
                <a:tc>
                  <a:txBody>
                    <a:bodyPr/>
                    <a:lstStyle/>
                    <a:p>
                      <a:pPr algn="ctr"/>
                      <a:r>
                        <a:rPr lang="en-US" altLang="zh-CN" i="1" dirty="0" err="1" smtClean="0"/>
                        <a:t>birthPlace</a:t>
                      </a:r>
                      <a:r>
                        <a:rPr lang="en-US" altLang="zh-CN" i="1" dirty="0" smtClean="0"/>
                        <a:t> : 0.07</a:t>
                      </a:r>
                      <a:endParaRPr lang="zh-CN" altLang="en-US" i="1" dirty="0"/>
                    </a:p>
                  </a:txBody>
                  <a:tcPr/>
                </a:tc>
              </a:tr>
              <a:tr h="370840">
                <a:tc>
                  <a:txBody>
                    <a:bodyPr/>
                    <a:lstStyle/>
                    <a:p>
                      <a:r>
                        <a:rPr lang="en-US" altLang="zh-CN" dirty="0" smtClean="0"/>
                        <a:t>m</a:t>
                      </a:r>
                      <a:r>
                        <a:rPr lang="en-US" altLang="zh-CN" baseline="-25000" dirty="0" smtClean="0"/>
                        <a:t>3</a:t>
                      </a:r>
                      <a:endParaRPr lang="zh-CN" altLang="en-US" dirty="0"/>
                    </a:p>
                  </a:txBody>
                  <a:tcPr/>
                </a:tc>
                <a:tc>
                  <a:txBody>
                    <a:bodyPr/>
                    <a:lstStyle/>
                    <a:p>
                      <a:r>
                        <a:rPr lang="en-US" altLang="zh-CN" dirty="0" smtClean="0">
                          <a:solidFill>
                            <a:schemeClr val="tx1"/>
                          </a:solidFill>
                        </a:rPr>
                        <a:t>Australia, Canberra</a:t>
                      </a:r>
                      <a:endParaRPr lang="zh-CN" altLang="en-US" dirty="0">
                        <a:solidFill>
                          <a:schemeClr val="tx1"/>
                        </a:solidFill>
                      </a:endParaRPr>
                    </a:p>
                  </a:txBody>
                  <a:tcPr/>
                </a:tc>
                <a:tc>
                  <a:txBody>
                    <a:bodyPr/>
                    <a:lstStyle/>
                    <a:p>
                      <a:pPr algn="ctr"/>
                      <a:r>
                        <a:rPr lang="en-US" altLang="zh-CN" i="1" dirty="0" smtClean="0">
                          <a:solidFill>
                            <a:schemeClr val="tx1"/>
                          </a:solidFill>
                        </a:rPr>
                        <a:t>capital : 0.96</a:t>
                      </a:r>
                      <a:endParaRPr lang="zh-CN" altLang="en-US" i="1" dirty="0">
                        <a:solidFill>
                          <a:schemeClr val="tx1"/>
                        </a:solidFill>
                      </a:endParaRPr>
                    </a:p>
                  </a:txBody>
                  <a:tcPr/>
                </a:tc>
                <a:tc>
                  <a:txBody>
                    <a:bodyPr/>
                    <a:lstStyle/>
                    <a:p>
                      <a:pPr algn="ctr"/>
                      <a:r>
                        <a:rPr lang="en-US" altLang="zh-CN" i="1" dirty="0" err="1" smtClean="0">
                          <a:solidFill>
                            <a:schemeClr val="tx1"/>
                          </a:solidFill>
                        </a:rPr>
                        <a:t>birthPlace</a:t>
                      </a:r>
                      <a:r>
                        <a:rPr lang="en-US" altLang="zh-CN" i="1" dirty="0" smtClean="0">
                          <a:solidFill>
                            <a:schemeClr val="tx1"/>
                          </a:solidFill>
                        </a:rPr>
                        <a:t> : 0.03</a:t>
                      </a:r>
                      <a:endParaRPr lang="zh-CN" altLang="en-US" i="1" dirty="0">
                        <a:solidFill>
                          <a:schemeClr val="tx1"/>
                        </a:solidFill>
                      </a:endParaRPr>
                    </a:p>
                  </a:txBody>
                  <a:tcPr/>
                </a:tc>
                <a:tc>
                  <a:txBody>
                    <a:bodyPr/>
                    <a:lstStyle/>
                    <a:p>
                      <a:pPr algn="ctr"/>
                      <a:r>
                        <a:rPr lang="en-US" altLang="zh-CN" i="1" dirty="0" smtClean="0"/>
                        <a:t>unknown </a:t>
                      </a:r>
                      <a:r>
                        <a:rPr lang="en-US" altLang="zh-CN" i="1" dirty="0" smtClean="0">
                          <a:solidFill>
                            <a:schemeClr val="tx1"/>
                          </a:solidFill>
                        </a:rPr>
                        <a:t>: 0.01</a:t>
                      </a:r>
                      <a:endParaRPr lang="zh-CN" altLang="en-US" i="1" dirty="0">
                        <a:solidFill>
                          <a:schemeClr val="tx1"/>
                        </a:solidFill>
                      </a:endParaRPr>
                    </a:p>
                  </a:txBody>
                  <a:tcPr/>
                </a:tc>
              </a:tr>
            </a:tbl>
          </a:graphicData>
        </a:graphic>
      </p:graphicFrame>
      <p:sp>
        <p:nvSpPr>
          <p:cNvPr id="9" name="内容占位符 2"/>
          <p:cNvSpPr txBox="1">
            <a:spLocks/>
          </p:cNvSpPr>
          <p:nvPr/>
        </p:nvSpPr>
        <p:spPr>
          <a:xfrm>
            <a:off x="389512" y="4205113"/>
            <a:ext cx="8468768" cy="366895"/>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solidFill>
                  <a:srgbClr val="FF0000"/>
                </a:solidFill>
                <a:latin typeface="Arial" panose="020B0604020202020204" pitchFamily="34" charset="0"/>
              </a:rPr>
              <a:t>Certainty Degree </a:t>
            </a:r>
          </a:p>
        </p:txBody>
      </p:sp>
      <p:sp>
        <p:nvSpPr>
          <p:cNvPr id="10" name="内容占位符 2"/>
          <p:cNvSpPr txBox="1">
            <a:spLocks/>
          </p:cNvSpPr>
          <p:nvPr/>
        </p:nvSpPr>
        <p:spPr>
          <a:xfrm>
            <a:off x="254252" y="2000240"/>
            <a:ext cx="8246838" cy="421107"/>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latin typeface="Arial" panose="020B0604020202020204" pitchFamily="34" charset="0"/>
              </a:rPr>
              <a:t>Example of Local Results</a:t>
            </a:r>
          </a:p>
        </p:txBody>
      </p:sp>
      <p:sp>
        <p:nvSpPr>
          <p:cNvPr id="11" name="内容占位符 2"/>
          <p:cNvSpPr txBox="1">
            <a:spLocks/>
          </p:cNvSpPr>
          <p:nvPr/>
        </p:nvSpPr>
        <p:spPr>
          <a:xfrm>
            <a:off x="355193" y="5064914"/>
            <a:ext cx="8468768" cy="1683666"/>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latin typeface="Arial" panose="020B0604020202020204" pitchFamily="34" charset="0"/>
              </a:rPr>
              <a:t>(1) </a:t>
            </a:r>
            <a:r>
              <a:rPr lang="en-US" altLang="zh-CN" sz="2000" b="1" dirty="0">
                <a:solidFill>
                  <a:srgbClr val="FF0000"/>
                </a:solidFill>
                <a:latin typeface="Arial" panose="020B0604020202020204" pitchFamily="34" charset="0"/>
              </a:rPr>
              <a:t>S-O Redundancy </a:t>
            </a:r>
            <a:r>
              <a:rPr lang="en-US" altLang="zh-CN" sz="2000" b="1" dirty="0" smtClean="0">
                <a:solidFill>
                  <a:srgbClr val="FF0000"/>
                </a:solidFill>
                <a:latin typeface="Arial" panose="020B0604020202020204" pitchFamily="34" charset="0"/>
              </a:rPr>
              <a:t>for Distinguishing </a:t>
            </a:r>
            <a:r>
              <a:rPr lang="en-US" altLang="zh-CN" sz="2000" b="1" dirty="0">
                <a:solidFill>
                  <a:srgbClr val="FF0000"/>
                </a:solidFill>
                <a:latin typeface="Arial" panose="020B0604020202020204" pitchFamily="34" charset="0"/>
              </a:rPr>
              <a:t>Easy Decisions </a:t>
            </a:r>
            <a:r>
              <a:rPr lang="en-US" altLang="zh-CN" sz="2000" b="1" dirty="0" smtClean="0">
                <a:solidFill>
                  <a:srgbClr val="FF0000"/>
                </a:solidFill>
                <a:latin typeface="Arial" panose="020B0604020202020204" pitchFamily="34" charset="0"/>
              </a:rPr>
              <a:t> </a:t>
            </a:r>
          </a:p>
          <a:p>
            <a:pPr marL="594900" lvl="1" indent="-342900"/>
            <a:r>
              <a:rPr lang="en-US" altLang="zh-CN" sz="1800" dirty="0">
                <a:latin typeface="Arial" panose="020B0604020202020204" pitchFamily="34" charset="0"/>
              </a:rPr>
              <a:t>Consider certainty degree and repeated times of mentions </a:t>
            </a:r>
            <a:r>
              <a:rPr lang="en-US" altLang="zh-CN" sz="1800" dirty="0" smtClean="0">
                <a:latin typeface="Arial" panose="020B0604020202020204" pitchFamily="34" charset="0"/>
              </a:rPr>
              <a:t>with</a:t>
            </a:r>
          </a:p>
          <a:p>
            <a:pPr marL="627063" lvl="1" indent="0">
              <a:spcBef>
                <a:spcPts val="1000"/>
              </a:spcBef>
              <a:buNone/>
            </a:pPr>
            <a:endParaRPr lang="en-US" altLang="zh-CN" sz="1600" b="1" dirty="0" smtClean="0">
              <a:latin typeface="Arial" panose="020B0604020202020204" pitchFamily="34" charset="0"/>
            </a:endParaRPr>
          </a:p>
          <a:p>
            <a:pPr marL="594900" lvl="1" indent="-342900">
              <a:spcBef>
                <a:spcPts val="1000"/>
              </a:spcBef>
            </a:pPr>
            <a:r>
              <a:rPr lang="en-US" altLang="zh-CN" sz="1800" dirty="0" smtClean="0">
                <a:solidFill>
                  <a:prstClr val="black"/>
                </a:solidFill>
                <a:latin typeface="Arial" panose="020B0604020202020204" pitchFamily="34" charset="0"/>
              </a:rPr>
              <a:t>            enforce </a:t>
            </a:r>
            <a:r>
              <a:rPr lang="en-US" altLang="zh-CN" sz="1800" dirty="0">
                <a:solidFill>
                  <a:prstClr val="black"/>
                </a:solidFill>
                <a:latin typeface="Arial" panose="020B0604020202020204" pitchFamily="34" charset="0"/>
              </a:rPr>
              <a:t>that the more certain, the greater sum </a:t>
            </a:r>
            <a:r>
              <a:rPr lang="en-US" altLang="zh-CN" sz="1800" dirty="0" smtClean="0">
                <a:latin typeface="Arial" panose="020B0604020202020204" pitchFamily="34" charset="0"/>
              </a:rPr>
              <a:t> </a:t>
            </a:r>
            <a:endParaRPr lang="en-US" altLang="zh-CN" sz="1800" dirty="0">
              <a:latin typeface="Arial" panose="020B0604020202020204" pitchFamily="34" charset="0"/>
            </a:endParaRPr>
          </a:p>
          <a:p>
            <a:pPr marL="627063" lvl="1" indent="0">
              <a:spcBef>
                <a:spcPts val="700"/>
              </a:spcBef>
              <a:buNone/>
            </a:pPr>
            <a:endParaRPr lang="en-US" altLang="zh-CN" sz="1700" b="1" dirty="0" smtClean="0">
              <a:latin typeface="Arial" panose="020B0604020202020204" pitchFamily="34" charset="0"/>
            </a:endParaRPr>
          </a:p>
        </p:txBody>
      </p:sp>
      <p:sp>
        <p:nvSpPr>
          <p:cNvPr id="12" name="圆角矩形 11"/>
          <p:cNvSpPr/>
          <p:nvPr/>
        </p:nvSpPr>
        <p:spPr>
          <a:xfrm>
            <a:off x="3075007" y="2895068"/>
            <a:ext cx="5192258" cy="32421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表格 1"/>
          <p:cNvGraphicFramePr>
            <a:graphicFrameLocks noGrp="1"/>
          </p:cNvGraphicFramePr>
          <p:nvPr>
            <p:extLst>
              <p:ext uri="{D42A27DB-BD31-4B8C-83A1-F6EECF244321}">
                <p14:modId xmlns="" xmlns:p14="http://schemas.microsoft.com/office/powerpoint/2010/main" val="2045693312"/>
              </p:ext>
            </p:extLst>
          </p:nvPr>
        </p:nvGraphicFramePr>
        <p:xfrm>
          <a:off x="8429749" y="2500306"/>
          <a:ext cx="642845" cy="1483360"/>
        </p:xfrm>
        <a:graphic>
          <a:graphicData uri="http://schemas.openxmlformats.org/drawingml/2006/table">
            <a:tbl>
              <a:tblPr firstRow="1" bandRow="1">
                <a:tableStyleId>{B301B821-A1FF-4177-AEE7-76D212191A09}</a:tableStyleId>
              </a:tblPr>
              <a:tblGrid>
                <a:gridCol w="642845"/>
              </a:tblGrid>
              <a:tr h="370840">
                <a:tc>
                  <a:txBody>
                    <a:bodyPr/>
                    <a:lstStyle/>
                    <a:p>
                      <a:pPr algn="ctr"/>
                      <a:r>
                        <a:rPr lang="en-US" altLang="zh-CN" dirty="0" smtClean="0"/>
                        <a:t>RC</a:t>
                      </a:r>
                      <a:endParaRPr lang="zh-CN" altLang="en-US" dirty="0"/>
                    </a:p>
                  </a:txBody>
                  <a:tcPr anchor="ctr">
                    <a:solidFill>
                      <a:srgbClr val="000099"/>
                    </a:solidFill>
                  </a:tcPr>
                </a:tc>
              </a:tr>
              <a:tr h="741680">
                <a:tc>
                  <a:txBody>
                    <a:bodyPr/>
                    <a:lstStyle/>
                    <a:p>
                      <a:pPr algn="ctr"/>
                      <a:r>
                        <a:rPr lang="en-US" altLang="zh-CN" b="1" i="1" dirty="0" smtClean="0"/>
                        <a:t>0.18</a:t>
                      </a:r>
                      <a:endParaRPr lang="zh-CN" altLang="en-US" b="1" i="1" dirty="0"/>
                    </a:p>
                  </a:txBody>
                  <a:tcPr anchor="ctr">
                    <a:solidFill>
                      <a:schemeClr val="accent4">
                        <a:lumMod val="20000"/>
                        <a:lumOff val="80000"/>
                      </a:schemeClr>
                    </a:solidFill>
                  </a:tcPr>
                </a:tc>
              </a:tr>
              <a:tr h="370840">
                <a:tc>
                  <a:txBody>
                    <a:bodyPr/>
                    <a:lstStyle/>
                    <a:p>
                      <a:pPr algn="ctr"/>
                      <a:r>
                        <a:rPr lang="en-US" altLang="zh-CN" b="1" i="1" dirty="0" smtClean="0"/>
                        <a:t>0.57</a:t>
                      </a:r>
                      <a:endParaRPr lang="zh-CN" altLang="en-US" b="1" i="1" dirty="0"/>
                    </a:p>
                  </a:txBody>
                  <a:tcPr anchor="ctr">
                    <a:solidFill>
                      <a:schemeClr val="accent4">
                        <a:lumMod val="20000"/>
                        <a:lumOff val="80000"/>
                      </a:schemeClr>
                    </a:solidFill>
                  </a:tcPr>
                </a:tc>
              </a:tr>
            </a:tbl>
          </a:graphicData>
        </a:graphic>
      </p:graphicFrame>
      <p:sp>
        <p:nvSpPr>
          <p:cNvPr id="13" name="圆角矩形 12"/>
          <p:cNvSpPr/>
          <p:nvPr/>
        </p:nvSpPr>
        <p:spPr>
          <a:xfrm>
            <a:off x="709706" y="2904033"/>
            <a:ext cx="3722622" cy="66057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09705" y="3647247"/>
            <a:ext cx="3722621" cy="27994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内容占位符 2"/>
          <p:cNvSpPr txBox="1">
            <a:spLocks noRot="1" noChangeAspect="1" noMove="1" noResize="1" noEditPoints="1" noAdjustHandles="1" noChangeArrowheads="1" noChangeShapeType="1" noTextEdit="1"/>
          </p:cNvSpPr>
          <p:nvPr/>
        </p:nvSpPr>
        <p:spPr>
          <a:xfrm>
            <a:off x="355193" y="4613787"/>
            <a:ext cx="8468768" cy="404305"/>
          </a:xfrm>
          <a:prstGeom prst="rect">
            <a:avLst/>
          </a:prstGeom>
          <a:blipFill rotWithShape="0">
            <a:blip r:embed="rId3"/>
            <a:stretch>
              <a:fillRect t="-112121" b="-160606"/>
            </a:stretch>
          </a:blipFill>
          <a:ln w="19050">
            <a:noFill/>
          </a:ln>
        </p:spPr>
        <p:txBody>
          <a:bodyPr/>
          <a:lstStyle/>
          <a:p>
            <a:r>
              <a:rPr lang="zh-CN" altLang="en-US">
                <a:noFill/>
              </a:rPr>
              <a:t> </a:t>
            </a:r>
          </a:p>
        </p:txBody>
      </p:sp>
      <p:pic>
        <p:nvPicPr>
          <p:cNvPr id="7" name="图片 6"/>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1001944" y="6193314"/>
            <a:ext cx="743730" cy="193491"/>
          </a:xfrm>
          <a:prstGeom prst="rect">
            <a:avLst/>
          </a:prstGeom>
        </p:spPr>
      </p:pic>
      <mc:AlternateContent xmlns:mc="http://schemas.openxmlformats.org/markup-compatibility/2006">
        <mc:Choice xmlns="" xmlns:a14="http://schemas.microsoft.com/office/drawing/2010/main" Requires="a14">
          <p:sp>
            <p:nvSpPr>
              <p:cNvPr id="16" name="内容占位符 2"/>
              <p:cNvSpPr txBox="1">
                <a:spLocks/>
              </p:cNvSpPr>
              <p:nvPr/>
            </p:nvSpPr>
            <p:spPr>
              <a:xfrm>
                <a:off x="355193" y="5742396"/>
                <a:ext cx="10589898" cy="467544"/>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7063" lvl="1" indent="0">
                  <a:buNone/>
                </a:pPr>
                <a:r>
                  <a:rPr lang="en-US" altLang="zh-CN" sz="1600" b="1" dirty="0" smtClean="0">
                    <a:latin typeface="Arial" panose="020B0604020202020204" pitchFamily="34" charset="0"/>
                  </a:rPr>
                  <a:t>same</a:t>
                </a:r>
                <a:r>
                  <a:rPr lang="en-US" altLang="zh-CN" sz="1600" dirty="0" smtClean="0">
                    <a:latin typeface="Arial" panose="020B0604020202020204" pitchFamily="34" charset="0"/>
                  </a:rPr>
                  <a:t/>
                </a:r>
                <a:r>
                  <a:rPr lang="en-US" altLang="zh-CN" sz="1600" b="1" dirty="0">
                    <a:latin typeface="Arial" panose="020B0604020202020204" pitchFamily="34" charset="0"/>
                  </a:rPr>
                  <a:t>&lt;subject, object, top-one relation&gt;: </a:t>
                </a:r>
                <a14:m>
                  <m:oMath xmlns:m="http://schemas.openxmlformats.org/officeDocument/2006/math">
                    <m:r>
                      <a:rPr lang="en-US" altLang="zh-CN" sz="1600" b="1" i="1" dirty="0">
                        <a:latin typeface="Cambria Math" panose="02040503050406030204" pitchFamily="18" charset="0"/>
                      </a:rPr>
                      <m:t>𝑹𝑪</m:t>
                    </m:r>
                    <m:d>
                      <m:dPr>
                        <m:ctrlPr>
                          <a:rPr lang="en-US" altLang="zh-CN" sz="1600" b="1" i="1" dirty="0">
                            <a:latin typeface="Cambria Math" panose="02040503050406030204" pitchFamily="18" charset="0"/>
                          </a:rPr>
                        </m:ctrlPr>
                      </m:dPr>
                      <m:e>
                        <m:r>
                          <a:rPr lang="en-US" altLang="zh-CN" sz="1600" b="1" i="1" dirty="0">
                            <a:latin typeface="Cambria Math" panose="02040503050406030204" pitchFamily="18" charset="0"/>
                          </a:rPr>
                          <m:t>𝒔</m:t>
                        </m:r>
                        <m:r>
                          <a:rPr lang="en-US" altLang="zh-CN" sz="1600" b="1" i="1" dirty="0">
                            <a:latin typeface="Cambria Math" panose="02040503050406030204" pitchFamily="18" charset="0"/>
                          </a:rPr>
                          <m:t>, </m:t>
                        </m:r>
                        <m:sSub>
                          <m:sSubPr>
                            <m:ctrlPr>
                              <a:rPr lang="en-US" altLang="zh-CN" sz="1600" b="1" i="1" dirty="0">
                                <a:latin typeface="Cambria Math" panose="02040503050406030204" pitchFamily="18" charset="0"/>
                              </a:rPr>
                            </m:ctrlPr>
                          </m:sSubPr>
                          <m:e>
                            <m:r>
                              <a:rPr lang="en-US" altLang="zh-CN" sz="1600" b="1" i="1" dirty="0">
                                <a:latin typeface="Cambria Math" panose="02040503050406030204" pitchFamily="18" charset="0"/>
                              </a:rPr>
                              <m:t>𝒓</m:t>
                            </m:r>
                          </m:e>
                          <m:sub>
                            <m:r>
                              <a:rPr lang="en-US" altLang="zh-CN" sz="1600" b="1" i="1" dirty="0">
                                <a:latin typeface="Cambria Math" panose="02040503050406030204" pitchFamily="18" charset="0"/>
                              </a:rPr>
                              <m:t>𝟏</m:t>
                            </m:r>
                          </m:sub>
                        </m:sSub>
                        <m:r>
                          <a:rPr lang="en-US" altLang="zh-CN" sz="1600" b="1" i="1" dirty="0">
                            <a:latin typeface="Cambria Math" panose="02040503050406030204" pitchFamily="18" charset="0"/>
                          </a:rPr>
                          <m:t>, </m:t>
                        </m:r>
                        <m:r>
                          <a:rPr lang="en-US" altLang="zh-CN" sz="1600" b="1" i="1" dirty="0">
                            <a:latin typeface="Cambria Math" panose="02040503050406030204" pitchFamily="18" charset="0"/>
                          </a:rPr>
                          <m:t>𝒐</m:t>
                        </m:r>
                      </m:e>
                    </m:d>
                    <m:r>
                      <a:rPr lang="en-US" altLang="zh-CN" sz="1600" i="1" dirty="0">
                        <a:latin typeface="Cambria Math" panose="02040503050406030204" pitchFamily="18" charset="0"/>
                      </a:rPr>
                      <m:t>=</m:t>
                    </m:r>
                    <m:nary>
                      <m:naryPr>
                        <m:chr m:val="∑"/>
                        <m:supHide m:val="on"/>
                        <m:ctrlPr>
                          <a:rPr lang="en-US" altLang="zh-CN" sz="1600" i="1" dirty="0">
                            <a:latin typeface="Cambria Math" panose="02040503050406030204" pitchFamily="18" charset="0"/>
                          </a:rPr>
                        </m:ctrlPr>
                      </m:naryPr>
                      <m:sub>
                        <m:sSup>
                          <m:sSupPr>
                            <m:ctrlPr>
                              <a:rPr lang="en-US" altLang="zh-CN" sz="1600" i="1" dirty="0">
                                <a:latin typeface="Cambria Math" panose="02040503050406030204" pitchFamily="18" charset="0"/>
                              </a:rPr>
                            </m:ctrlPr>
                          </m:sSupPr>
                          <m:e>
                            <m:r>
                              <a:rPr lang="en-US" altLang="zh-CN" sz="1600" i="1" dirty="0">
                                <a:latin typeface="Cambria Math" panose="02040503050406030204" pitchFamily="18" charset="0"/>
                              </a:rPr>
                              <m:t>𝑚</m:t>
                            </m:r>
                          </m:e>
                          <m:sup>
                            <m:r>
                              <a:rPr lang="en-US" altLang="zh-CN" sz="1600" i="1" dirty="0">
                                <a:latin typeface="Cambria Math" panose="02040503050406030204" pitchFamily="18" charset="0"/>
                              </a:rPr>
                              <m:t>′</m:t>
                            </m:r>
                          </m:sup>
                        </m:sSup>
                        <m:r>
                          <m:rPr>
                            <m:brk m:alnAt="7"/>
                          </m:rPr>
                          <a:rPr lang="en-US" altLang="zh-CN" sz="1600" i="1" dirty="0">
                            <a:latin typeface="Cambria Math" panose="02040503050406030204" pitchFamily="18" charset="0"/>
                            <a:ea typeface="Cambria Math" panose="02040503050406030204" pitchFamily="18" charset="0"/>
                          </a:rPr>
                          <m:t>∈</m:t>
                        </m:r>
                        <m:sSub>
                          <m:sSubPr>
                            <m:ctrlPr>
                              <a:rPr lang="en-US" altLang="zh-CN" sz="1600" i="1" dirty="0">
                                <a:latin typeface="Cambria Math" panose="02040503050406030204" pitchFamily="18" charset="0"/>
                                <a:ea typeface="Cambria Math" panose="02040503050406030204" pitchFamily="18" charset="0"/>
                              </a:rPr>
                            </m:ctrlPr>
                          </m:sSubPr>
                          <m:e>
                            <m:r>
                              <a:rPr lang="en-US" altLang="zh-CN" sz="1600" i="1" dirty="0">
                                <a:latin typeface="Cambria Math" panose="02040503050406030204" pitchFamily="18" charset="0"/>
                                <a:ea typeface="Cambria Math" panose="02040503050406030204" pitchFamily="18" charset="0"/>
                              </a:rPr>
                              <m:t>𝑀</m:t>
                            </m:r>
                          </m:e>
                          <m:sub>
                            <m:r>
                              <a:rPr lang="en-US" altLang="zh-CN" sz="1600" i="1" dirty="0">
                                <a:latin typeface="Cambria Math" panose="02040503050406030204" pitchFamily="18" charset="0"/>
                                <a:ea typeface="Cambria Math" panose="02040503050406030204" pitchFamily="18" charset="0"/>
                              </a:rPr>
                              <m:t>𝑠</m:t>
                            </m:r>
                            <m:r>
                              <a:rPr lang="en-US" altLang="zh-CN" sz="1600" i="1" dirty="0">
                                <a:latin typeface="Cambria Math" panose="02040503050406030204" pitchFamily="18" charset="0"/>
                                <a:ea typeface="Cambria Math" panose="02040503050406030204" pitchFamily="18" charset="0"/>
                              </a:rPr>
                              <m:t>, </m:t>
                            </m:r>
                            <m:r>
                              <a:rPr lang="en-US" altLang="zh-CN" sz="1600" i="1" dirty="0">
                                <a:latin typeface="Cambria Math" panose="02040503050406030204" pitchFamily="18" charset="0"/>
                                <a:ea typeface="Cambria Math" panose="02040503050406030204" pitchFamily="18" charset="0"/>
                              </a:rPr>
                              <m:t>𝑜</m:t>
                            </m:r>
                            <m:r>
                              <a:rPr lang="en-US" altLang="zh-CN" sz="1600" i="1" dirty="0">
                                <a:latin typeface="Cambria Math" panose="02040503050406030204" pitchFamily="18" charset="0"/>
                                <a:ea typeface="Cambria Math" panose="02040503050406030204" pitchFamily="18" charset="0"/>
                              </a:rPr>
                              <m:t>, </m:t>
                            </m:r>
                            <m:sSub>
                              <m:sSubPr>
                                <m:ctrlPr>
                                  <a:rPr lang="en-US" altLang="zh-CN" sz="1600" i="1" dirty="0">
                                    <a:latin typeface="Cambria Math" panose="02040503050406030204" pitchFamily="18" charset="0"/>
                                    <a:ea typeface="Cambria Math" panose="02040503050406030204" pitchFamily="18" charset="0"/>
                                  </a:rPr>
                                </m:ctrlPr>
                              </m:sSubPr>
                              <m:e>
                                <m:r>
                                  <a:rPr lang="en-US" altLang="zh-CN" sz="1600" i="1" dirty="0">
                                    <a:latin typeface="Cambria Math" panose="02040503050406030204" pitchFamily="18" charset="0"/>
                                    <a:ea typeface="Cambria Math" panose="02040503050406030204" pitchFamily="18" charset="0"/>
                                  </a:rPr>
                                  <m:t>𝑟</m:t>
                                </m:r>
                              </m:e>
                              <m:sub>
                                <m:r>
                                  <a:rPr lang="en-US" altLang="zh-CN" sz="1600" i="1" dirty="0">
                                    <a:latin typeface="Cambria Math" panose="02040503050406030204" pitchFamily="18" charset="0"/>
                                    <a:ea typeface="Cambria Math" panose="02040503050406030204" pitchFamily="18" charset="0"/>
                                  </a:rPr>
                                  <m:t>1</m:t>
                                </m:r>
                              </m:sub>
                            </m:sSub>
                          </m:sub>
                        </m:sSub>
                      </m:sub>
                      <m:sup/>
                      <m:e>
                        <m:sSup>
                          <m:sSupPr>
                            <m:ctrlPr>
                              <a:rPr lang="en-US" altLang="zh-CN" sz="1600" i="1" dirty="0">
                                <a:latin typeface="Cambria Math" panose="02040503050406030204" pitchFamily="18" charset="0"/>
                              </a:rPr>
                            </m:ctrlPr>
                          </m:sSupPr>
                          <m:e>
                            <m:r>
                              <a:rPr lang="zh-CN" altLang="en-US" sz="1600" i="1" dirty="0">
                                <a:latin typeface="Cambria Math" panose="02040503050406030204" pitchFamily="18" charset="0"/>
                              </a:rPr>
                              <m:t>𝛼</m:t>
                            </m:r>
                          </m:e>
                          <m:sup>
                            <m:r>
                              <m:rPr>
                                <m:sty m:val="p"/>
                              </m:rPr>
                              <a:rPr lang="en-US" altLang="zh-CN" sz="1600" i="1" dirty="0">
                                <a:latin typeface="Cambria Math" panose="02040503050406030204" pitchFamily="18" charset="0"/>
                              </a:rPr>
                              <m:t>ent</m:t>
                            </m:r>
                            <m:d>
                              <m:dPr>
                                <m:ctrlPr>
                                  <a:rPr lang="en-US" altLang="zh-CN" sz="1600" i="1" dirty="0">
                                    <a:latin typeface="Cambria Math" panose="02040503050406030204" pitchFamily="18" charset="0"/>
                                  </a:rPr>
                                </m:ctrlPr>
                              </m:dPr>
                              <m:e>
                                <m:sSup>
                                  <m:sSupPr>
                                    <m:ctrlPr>
                                      <a:rPr lang="en-US" altLang="zh-CN" sz="1600" i="1" dirty="0">
                                        <a:latin typeface="Cambria Math" panose="02040503050406030204" pitchFamily="18" charset="0"/>
                                      </a:rPr>
                                    </m:ctrlPr>
                                  </m:sSupPr>
                                  <m:e>
                                    <m:r>
                                      <a:rPr lang="en-US" altLang="zh-CN" sz="1600" i="1" dirty="0">
                                        <a:latin typeface="Cambria Math" panose="02040503050406030204" pitchFamily="18" charset="0"/>
                                      </a:rPr>
                                      <m:t>𝑚</m:t>
                                    </m:r>
                                  </m:e>
                                  <m:sup>
                                    <m:r>
                                      <a:rPr lang="en-US" altLang="zh-CN" sz="1600" i="1" dirty="0">
                                        <a:latin typeface="Cambria Math" panose="02040503050406030204" pitchFamily="18" charset="0"/>
                                      </a:rPr>
                                      <m:t>′</m:t>
                                    </m:r>
                                  </m:sup>
                                </m:sSup>
                              </m:e>
                            </m:d>
                          </m:sup>
                        </m:sSup>
                      </m:e>
                    </m:nary>
                  </m:oMath>
                </a14:m>
                <a:endParaRPr lang="en-US" altLang="zh-CN" sz="1800" b="1" dirty="0">
                  <a:latin typeface="Arial" panose="020B0604020202020204" pitchFamily="34" charset="0"/>
                </a:endParaRPr>
              </a:p>
            </p:txBody>
          </p:sp>
        </mc:Choice>
        <mc:Fallback>
          <p:sp>
            <p:nvSpPr>
              <p:cNvPr id="16" name="内容占位符 2"/>
              <p:cNvSpPr txBox="1">
                <a:spLocks noRot="1" noChangeAspect="1" noMove="1" noResize="1" noEditPoints="1" noAdjustHandles="1" noChangeArrowheads="1" noChangeShapeType="1" noTextEdit="1"/>
              </p:cNvSpPr>
              <p:nvPr/>
            </p:nvSpPr>
            <p:spPr>
              <a:xfrm>
                <a:off x="355193" y="5742396"/>
                <a:ext cx="10589898" cy="467544"/>
              </a:xfrm>
              <a:prstGeom prst="rect">
                <a:avLst/>
              </a:prstGeom>
              <a:blipFill rotWithShape="0">
                <a:blip r:embed="rId5"/>
                <a:stretch>
                  <a:fillRect t="-75325" b="-98701"/>
                </a:stretch>
              </a:blipFill>
              <a:ln w="19050">
                <a:noFill/>
              </a:ln>
            </p:spPr>
            <p:txBody>
              <a:bodyPr/>
              <a:lstStyle/>
              <a:p>
                <a:r>
                  <a:rPr lang="zh-CN" altLang="en-US">
                    <a:noFill/>
                  </a:rPr>
                  <a:t> </a:t>
                </a:r>
              </a:p>
            </p:txBody>
          </p:sp>
        </mc:Fallback>
      </mc:AlternateContent>
      <p:sp>
        <p:nvSpPr>
          <p:cNvPr id="3" name="右大括号 2"/>
          <p:cNvSpPr/>
          <p:nvPr/>
        </p:nvSpPr>
        <p:spPr>
          <a:xfrm>
            <a:off x="3362960" y="1340382"/>
            <a:ext cx="162560" cy="330230"/>
          </a:xfrm>
          <a:prstGeom prst="rightBrace">
            <a:avLst>
              <a:gd name="adj1" fmla="val 35919"/>
              <a:gd name="adj2" fmla="val 48649"/>
            </a:avLst>
          </a:prstGeom>
          <a:ln w="19050">
            <a:solidFill>
              <a:srgbClr val="00008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内容占位符 2"/>
          <p:cNvSpPr txBox="1">
            <a:spLocks/>
          </p:cNvSpPr>
          <p:nvPr/>
        </p:nvSpPr>
        <p:spPr>
          <a:xfrm>
            <a:off x="3362960" y="1368131"/>
            <a:ext cx="4684167" cy="346357"/>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lvl="1" indent="0">
              <a:buNone/>
            </a:pPr>
            <a:r>
              <a:rPr lang="en-US" altLang="zh-CN" sz="1800" b="1" dirty="0" smtClean="0">
                <a:solidFill>
                  <a:srgbClr val="000099"/>
                </a:solidFill>
                <a:latin typeface="Arial" panose="020B0604020202020204" pitchFamily="34" charset="0"/>
              </a:rPr>
              <a:t>Most confident </a:t>
            </a:r>
          </a:p>
        </p:txBody>
      </p:sp>
      <p:sp>
        <p:nvSpPr>
          <p:cNvPr id="18" name="标题 1"/>
          <p:cNvSpPr>
            <a:spLocks noGrp="1"/>
          </p:cNvSpPr>
          <p:nvPr>
            <p:ph type="title"/>
          </p:nvPr>
        </p:nvSpPr>
        <p:spPr>
          <a:xfrm>
            <a:off x="285720" y="71414"/>
            <a:ext cx="8358246" cy="796908"/>
          </a:xfrm>
        </p:spPr>
        <p:txBody>
          <a:bodyPr/>
          <a:lstStyle/>
          <a:p>
            <a:r>
              <a:rPr lang="en-US" altLang="zh-CN" sz="3600" b="1" dirty="0" smtClean="0">
                <a:solidFill>
                  <a:srgbClr val="C00000"/>
                </a:solidFill>
              </a:rPr>
              <a:t>Redundancies for Easy Decisions </a:t>
            </a:r>
            <a:endParaRPr lang="zh-CN" altLang="en-US" sz="3600" b="1" dirty="0">
              <a:solidFill>
                <a:srgbClr val="C00000"/>
              </a:solidFill>
            </a:endParaRPr>
          </a:p>
        </p:txBody>
      </p:sp>
    </p:spTree>
    <p:extLst>
      <p:ext uri="{BB962C8B-B14F-4D97-AF65-F5344CB8AC3E}">
        <p14:creationId xmlns="" xmlns:p14="http://schemas.microsoft.com/office/powerpoint/2010/main" val="406948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anim calcmode="lin" valueType="num">
                                      <p:cBhvr>
                                        <p:cTn id="8" dur="250" fill="hold"/>
                                        <p:tgtEl>
                                          <p:spTgt spid="10"/>
                                        </p:tgtEl>
                                        <p:attrNameLst>
                                          <p:attrName>ppt_x</p:attrName>
                                        </p:attrNameLst>
                                      </p:cBhvr>
                                      <p:tavLst>
                                        <p:tav tm="0">
                                          <p:val>
                                            <p:strVal val="#ppt_x"/>
                                          </p:val>
                                        </p:tav>
                                        <p:tav tm="100000">
                                          <p:val>
                                            <p:strVal val="#ppt_x"/>
                                          </p:val>
                                        </p:tav>
                                      </p:tavLst>
                                    </p:anim>
                                    <p:anim calcmode="lin" valueType="num">
                                      <p:cBhvr>
                                        <p:cTn id="9" dur="25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anim calcmode="lin" valueType="num">
                                      <p:cBhvr>
                                        <p:cTn id="13" dur="250" fill="hold"/>
                                        <p:tgtEl>
                                          <p:spTgt spid="8"/>
                                        </p:tgtEl>
                                        <p:attrNameLst>
                                          <p:attrName>ppt_x</p:attrName>
                                        </p:attrNameLst>
                                      </p:cBhvr>
                                      <p:tavLst>
                                        <p:tav tm="0">
                                          <p:val>
                                            <p:strVal val="#ppt_x"/>
                                          </p:val>
                                        </p:tav>
                                        <p:tav tm="100000">
                                          <p:val>
                                            <p:strVal val="#ppt_x"/>
                                          </p:val>
                                        </p:tav>
                                      </p:tavLst>
                                    </p:anim>
                                    <p:anim calcmode="lin" valueType="num">
                                      <p:cBhvr>
                                        <p:cTn id="14" dur="25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50"/>
                                        <p:tgtEl>
                                          <p:spTgt spid="9"/>
                                        </p:tgtEl>
                                      </p:cBhvr>
                                    </p:animEffect>
                                    <p:anim calcmode="lin" valueType="num">
                                      <p:cBhvr>
                                        <p:cTn id="20" dur="250" fill="hold"/>
                                        <p:tgtEl>
                                          <p:spTgt spid="9"/>
                                        </p:tgtEl>
                                        <p:attrNameLst>
                                          <p:attrName>ppt_x</p:attrName>
                                        </p:attrNameLst>
                                      </p:cBhvr>
                                      <p:tavLst>
                                        <p:tav tm="0">
                                          <p:val>
                                            <p:strVal val="#ppt_x"/>
                                          </p:val>
                                        </p:tav>
                                        <p:tav tm="100000">
                                          <p:val>
                                            <p:strVal val="#ppt_x"/>
                                          </p:val>
                                        </p:tav>
                                      </p:tavLst>
                                    </p:anim>
                                    <p:anim calcmode="lin" valueType="num">
                                      <p:cBhvr>
                                        <p:cTn id="21" dur="250" fill="hold"/>
                                        <p:tgtEl>
                                          <p:spTgt spid="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250"/>
                                        <p:tgtEl>
                                          <p:spTgt spid="15"/>
                                        </p:tgtEl>
                                      </p:cBhvr>
                                    </p:animEffect>
                                    <p:anim calcmode="lin" valueType="num">
                                      <p:cBhvr>
                                        <p:cTn id="25" dur="250" fill="hold"/>
                                        <p:tgtEl>
                                          <p:spTgt spid="15"/>
                                        </p:tgtEl>
                                        <p:attrNameLst>
                                          <p:attrName>ppt_x</p:attrName>
                                        </p:attrNameLst>
                                      </p:cBhvr>
                                      <p:tavLst>
                                        <p:tav tm="0">
                                          <p:val>
                                            <p:strVal val="#ppt_x"/>
                                          </p:val>
                                        </p:tav>
                                        <p:tav tm="100000">
                                          <p:val>
                                            <p:strVal val="#ppt_x"/>
                                          </p:val>
                                        </p:tav>
                                      </p:tavLst>
                                    </p:anim>
                                    <p:anim calcmode="lin" valueType="num">
                                      <p:cBhvr>
                                        <p:cTn id="26" dur="250" fill="hold"/>
                                        <p:tgtEl>
                                          <p:spTgt spid="15"/>
                                        </p:tgtEl>
                                        <p:attrNameLst>
                                          <p:attrName>ppt_y</p:attrName>
                                        </p:attrNameLst>
                                      </p:cBhvr>
                                      <p:tavLst>
                                        <p:tav tm="0">
                                          <p:val>
                                            <p:strVal val="#ppt_y+.1"/>
                                          </p:val>
                                        </p:tav>
                                        <p:tav tm="100000">
                                          <p:val>
                                            <p:strVal val="#ppt_y"/>
                                          </p:val>
                                        </p:tav>
                                      </p:tavLst>
                                    </p:anim>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250"/>
                                        <p:tgtEl>
                                          <p:spTgt spid="11"/>
                                        </p:tgtEl>
                                      </p:cBhvr>
                                    </p:animEffect>
                                    <p:anim calcmode="lin" valueType="num">
                                      <p:cBhvr>
                                        <p:cTn id="35" dur="250" fill="hold"/>
                                        <p:tgtEl>
                                          <p:spTgt spid="11"/>
                                        </p:tgtEl>
                                        <p:attrNameLst>
                                          <p:attrName>ppt_x</p:attrName>
                                        </p:attrNameLst>
                                      </p:cBhvr>
                                      <p:tavLst>
                                        <p:tav tm="0">
                                          <p:val>
                                            <p:strVal val="#ppt_x"/>
                                          </p:val>
                                        </p:tav>
                                        <p:tav tm="100000">
                                          <p:val>
                                            <p:strVal val="#ppt_x"/>
                                          </p:val>
                                        </p:tav>
                                      </p:tavLst>
                                    </p:anim>
                                    <p:anim calcmode="lin" valueType="num">
                                      <p:cBhvr>
                                        <p:cTn id="36" dur="25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50"/>
                                        <p:tgtEl>
                                          <p:spTgt spid="16"/>
                                        </p:tgtEl>
                                      </p:cBhvr>
                                    </p:animEffect>
                                    <p:anim calcmode="lin" valueType="num">
                                      <p:cBhvr>
                                        <p:cTn id="40" dur="250" fill="hold"/>
                                        <p:tgtEl>
                                          <p:spTgt spid="16"/>
                                        </p:tgtEl>
                                        <p:attrNameLst>
                                          <p:attrName>ppt_x</p:attrName>
                                        </p:attrNameLst>
                                      </p:cBhvr>
                                      <p:tavLst>
                                        <p:tav tm="0">
                                          <p:val>
                                            <p:strVal val="#ppt_x"/>
                                          </p:val>
                                        </p:tav>
                                        <p:tav tm="100000">
                                          <p:val>
                                            <p:strVal val="#ppt_x"/>
                                          </p:val>
                                        </p:tav>
                                      </p:tavLst>
                                    </p:anim>
                                    <p:anim calcmode="lin" valueType="num">
                                      <p:cBhvr>
                                        <p:cTn id="41" dur="25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250"/>
                                        <p:tgtEl>
                                          <p:spTgt spid="7"/>
                                        </p:tgtEl>
                                      </p:cBhvr>
                                    </p:animEffect>
                                    <p:anim calcmode="lin" valueType="num">
                                      <p:cBhvr>
                                        <p:cTn id="45" dur="250" fill="hold"/>
                                        <p:tgtEl>
                                          <p:spTgt spid="7"/>
                                        </p:tgtEl>
                                        <p:attrNameLst>
                                          <p:attrName>ppt_x</p:attrName>
                                        </p:attrNameLst>
                                      </p:cBhvr>
                                      <p:tavLst>
                                        <p:tav tm="0">
                                          <p:val>
                                            <p:strVal val="#ppt_x"/>
                                          </p:val>
                                        </p:tav>
                                        <p:tav tm="100000">
                                          <p:val>
                                            <p:strVal val="#ppt_x"/>
                                          </p:val>
                                        </p:tav>
                                      </p:tavLst>
                                    </p:anim>
                                    <p:anim calcmode="lin" valueType="num">
                                      <p:cBhvr>
                                        <p:cTn id="46" dur="250" fill="hold"/>
                                        <p:tgtEl>
                                          <p:spTgt spid="7"/>
                                        </p:tgtEl>
                                        <p:attrNameLst>
                                          <p:attrName>ppt_y</p:attrName>
                                        </p:attrNameLst>
                                      </p:cBhvr>
                                      <p:tavLst>
                                        <p:tav tm="0">
                                          <p:val>
                                            <p:strVal val="#ppt_y+.1"/>
                                          </p:val>
                                        </p:tav>
                                        <p:tav tm="100000">
                                          <p:val>
                                            <p:strVal val="#ppt_y"/>
                                          </p:val>
                                        </p:tav>
                                      </p:tavLst>
                                    </p:anim>
                                  </p:childTnLst>
                                </p:cTn>
                              </p:par>
                              <p:par>
                                <p:cTn id="47" presetID="10" presetClass="exit" presetSubtype="0" fill="hold" grpId="1" nodeType="withEffect">
                                  <p:stCondLst>
                                    <p:cond delay="0"/>
                                  </p:stCondLst>
                                  <p:childTnLst>
                                    <p:animEffect transition="out" filter="fade">
                                      <p:cBhvr>
                                        <p:cTn id="48" dur="500"/>
                                        <p:tgtEl>
                                          <p:spTgt spid="12"/>
                                        </p:tgtEl>
                                      </p:cBhvr>
                                    </p:animEffect>
                                    <p:set>
                                      <p:cBhvr>
                                        <p:cTn id="49" dur="1" fill="hold">
                                          <p:stCondLst>
                                            <p:cond delay="499"/>
                                          </p:stCondLst>
                                        </p:cTn>
                                        <p:tgtEl>
                                          <p:spTgt spid="12"/>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P spid="12" grpId="1" animBg="1"/>
      <p:bldP spid="13" grpId="0" animBg="1"/>
      <p:bldP spid="14"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3</a:t>
            </a:fld>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951109" y="6435350"/>
            <a:ext cx="2057400" cy="419687"/>
          </a:xfrm>
          <a:prstGeom prst="rect">
            <a:avLst/>
          </a:prstGeom>
        </p:spPr>
        <p:txBody>
          <a:bodyPr/>
          <a:lstStyle/>
          <a:p>
            <a:fld id="{E3756F1F-84DF-4859-8AE8-4B3E0E674450}" type="slidenum">
              <a:rPr lang="zh-CN" altLang="en-US" smtClean="0"/>
              <a:pPr/>
              <a:t>30</a:t>
            </a:fld>
            <a:endParaRPr lang="zh-CN" altLang="en-US" dirty="0"/>
          </a:p>
        </p:txBody>
      </p:sp>
      <p:sp>
        <p:nvSpPr>
          <p:cNvPr id="15" name="内容占位符 2"/>
          <p:cNvSpPr txBox="1">
            <a:spLocks/>
          </p:cNvSpPr>
          <p:nvPr/>
        </p:nvSpPr>
        <p:spPr>
          <a:xfrm>
            <a:off x="355193" y="2861791"/>
            <a:ext cx="8246838" cy="2210283"/>
          </a:xfrm>
          <a:prstGeom prst="rect">
            <a:avLst/>
          </a:prstGeom>
          <a:ln w="19050">
            <a:noFill/>
          </a:ln>
        </p:spPr>
        <p:txBody>
          <a:bodyPr vert="horz" lIns="91440" tIns="45720" rIns="91440" bIns="45720" rtlCol="0">
            <a:normAutofit lnSpcReduction="10000"/>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latin typeface="Arial" panose="020B0604020202020204" pitchFamily="34" charset="0"/>
              </a:rPr>
              <a:t>(2&amp;3) S-R </a:t>
            </a:r>
            <a:r>
              <a:rPr lang="en-US" altLang="zh-CN" sz="2000" b="1" dirty="0">
                <a:latin typeface="Arial" panose="020B0604020202020204" pitchFamily="34" charset="0"/>
              </a:rPr>
              <a:t>and O-R </a:t>
            </a:r>
            <a:r>
              <a:rPr lang="en-US" altLang="zh-CN" sz="2000" b="1" dirty="0" smtClean="0">
                <a:latin typeface="Arial" panose="020B0604020202020204" pitchFamily="34" charset="0"/>
              </a:rPr>
              <a:t>redundancies</a:t>
            </a:r>
            <a:endParaRPr lang="en-US" altLang="zh-CN" sz="2000" b="1" dirty="0">
              <a:latin typeface="Arial" panose="020B0604020202020204" pitchFamily="34" charset="0"/>
            </a:endParaRPr>
          </a:p>
          <a:p>
            <a:pPr marL="594900" lvl="1" indent="-342900">
              <a:lnSpc>
                <a:spcPct val="120000"/>
              </a:lnSpc>
            </a:pPr>
            <a:r>
              <a:rPr lang="en-US" altLang="zh-CN" sz="1700" dirty="0" smtClean="0">
                <a:latin typeface="Arial" panose="020B0604020202020204" pitchFamily="34" charset="0"/>
              </a:rPr>
              <a:t>Whether </a:t>
            </a:r>
            <a:r>
              <a:rPr lang="en-US" altLang="zh-CN" sz="1700" dirty="0">
                <a:latin typeface="Arial" panose="020B0604020202020204" pitchFamily="34" charset="0"/>
              </a:rPr>
              <a:t>a subject (or an object) meets the domain requirement of a </a:t>
            </a:r>
            <a:r>
              <a:rPr lang="en-US" altLang="zh-CN" sz="1700" dirty="0" smtClean="0">
                <a:latin typeface="Arial" panose="020B0604020202020204" pitchFamily="34" charset="0"/>
              </a:rPr>
              <a:t>relation</a:t>
            </a:r>
          </a:p>
          <a:p>
            <a:pPr marL="538163" lvl="1" indent="0" algn="ctr">
              <a:lnSpc>
                <a:spcPct val="120000"/>
              </a:lnSpc>
              <a:buNone/>
            </a:pPr>
            <a:endParaRPr lang="en-US" altLang="zh-CN" sz="1700" dirty="0" smtClean="0">
              <a:latin typeface="Arial" panose="020B0604020202020204" pitchFamily="34" charset="0"/>
            </a:endParaRPr>
          </a:p>
          <a:p>
            <a:pPr marL="538163" lvl="1" indent="0">
              <a:lnSpc>
                <a:spcPct val="120000"/>
              </a:lnSpc>
              <a:buNone/>
              <a:tabLst>
                <a:tab pos="538163" algn="l"/>
              </a:tabLst>
            </a:pPr>
            <a:endParaRPr lang="en-US" altLang="zh-CN" sz="1700" dirty="0">
              <a:latin typeface="Arial" panose="020B0604020202020204" pitchFamily="34" charset="0"/>
            </a:endParaRPr>
          </a:p>
          <a:p>
            <a:pPr marL="538163" lvl="1" indent="0">
              <a:lnSpc>
                <a:spcPct val="120000"/>
              </a:lnSpc>
              <a:buNone/>
              <a:tabLst>
                <a:tab pos="538163" algn="l"/>
              </a:tabLst>
            </a:pPr>
            <a:r>
              <a:rPr lang="en-US" altLang="zh-CN" sz="1800" dirty="0" smtClean="0">
                <a:latin typeface="Arial" panose="020B0604020202020204" pitchFamily="34" charset="0"/>
              </a:rPr>
              <a:t>E.g. </a:t>
            </a:r>
            <a:r>
              <a:rPr lang="zh-CN" altLang="en-US" sz="1600" dirty="0" smtClean="0">
                <a:solidFill>
                  <a:srgbClr val="00B050"/>
                </a:solidFill>
                <a:latin typeface="Arial" panose="020B0604020202020204" pitchFamily="34" charset="0"/>
              </a:rPr>
              <a:t>𝑳𝑪</a:t>
            </a:r>
            <a:r>
              <a:rPr lang="en-US" altLang="zh-CN" sz="1600" dirty="0" smtClean="0">
                <a:solidFill>
                  <a:srgbClr val="00B050"/>
                </a:solidFill>
                <a:latin typeface="Arial" panose="020B0604020202020204" pitchFamily="34" charset="0"/>
              </a:rPr>
              <a:t>(Australia, </a:t>
            </a:r>
            <a:r>
              <a:rPr lang="en-US" altLang="zh-CN" sz="1600" i="1" dirty="0" smtClean="0">
                <a:solidFill>
                  <a:srgbClr val="00B050"/>
                </a:solidFill>
                <a:latin typeface="Arial" panose="020B0604020202020204" pitchFamily="34" charset="0"/>
              </a:rPr>
              <a:t>capital</a:t>
            </a:r>
            <a:r>
              <a:rPr lang="en-US" altLang="zh-CN" sz="1600" dirty="0" smtClean="0">
                <a:solidFill>
                  <a:srgbClr val="00B050"/>
                </a:solidFill>
                <a:latin typeface="Arial" panose="020B0604020202020204" pitchFamily="34" charset="0"/>
              </a:rPr>
              <a:t>) &gt; </a:t>
            </a:r>
            <a:r>
              <a:rPr lang="zh-CN" altLang="en-US" sz="1600" dirty="0" smtClean="0">
                <a:solidFill>
                  <a:srgbClr val="FF0000"/>
                </a:solidFill>
                <a:latin typeface="Arial" panose="020B0604020202020204" pitchFamily="34" charset="0"/>
              </a:rPr>
              <a:t>𝑳𝑪</a:t>
            </a:r>
            <a:r>
              <a:rPr lang="en-US" altLang="zh-CN" sz="1600" dirty="0" smtClean="0">
                <a:solidFill>
                  <a:srgbClr val="FF0000"/>
                </a:solidFill>
                <a:latin typeface="Arial" panose="020B0604020202020204" pitchFamily="34" charset="0"/>
              </a:rPr>
              <a:t>(Australia, </a:t>
            </a:r>
            <a:r>
              <a:rPr lang="en-US" altLang="zh-CN" sz="1600" i="1" dirty="0" err="1" smtClean="0">
                <a:solidFill>
                  <a:srgbClr val="FF0000"/>
                </a:solidFill>
                <a:latin typeface="Arial" panose="020B0604020202020204" pitchFamily="34" charset="0"/>
              </a:rPr>
              <a:t>birthPlace</a:t>
            </a:r>
            <a:r>
              <a:rPr lang="en-US" altLang="zh-CN" sz="1600" dirty="0" smtClean="0">
                <a:solidFill>
                  <a:srgbClr val="FF0000"/>
                </a:solidFill>
                <a:latin typeface="Arial" panose="020B0604020202020204" pitchFamily="34" charset="0"/>
              </a:rPr>
              <a:t>) </a:t>
            </a:r>
            <a:r>
              <a:rPr lang="en-US" altLang="zh-CN" sz="1800" dirty="0" smtClean="0">
                <a:latin typeface="Arial" panose="020B0604020202020204" pitchFamily="34" charset="0"/>
              </a:rPr>
              <a:t>means </a:t>
            </a:r>
          </a:p>
          <a:p>
            <a:pPr marL="538163" lvl="1" indent="0">
              <a:lnSpc>
                <a:spcPct val="120000"/>
              </a:lnSpc>
              <a:buNone/>
              <a:tabLst>
                <a:tab pos="538163" algn="l"/>
              </a:tabLst>
            </a:pPr>
            <a:r>
              <a:rPr lang="en-US" altLang="zh-CN" sz="1800" dirty="0" smtClean="0">
                <a:latin typeface="Arial" panose="020B0604020202020204" pitchFamily="34" charset="0"/>
              </a:rPr>
              <a:t>“Australia” tend to be the subject of capital rather than </a:t>
            </a:r>
            <a:r>
              <a:rPr lang="en-US" altLang="zh-CN" sz="1800" dirty="0" err="1" smtClean="0">
                <a:latin typeface="Arial" panose="020B0604020202020204" pitchFamily="34" charset="0"/>
              </a:rPr>
              <a:t>birthPlace</a:t>
            </a:r>
            <a:endParaRPr lang="en-US" altLang="zh-CN" sz="1800" dirty="0" smtClean="0">
              <a:latin typeface="Arial" panose="020B0604020202020204" pitchFamily="34" charset="0"/>
            </a:endParaRPr>
          </a:p>
        </p:txBody>
      </p:sp>
      <p:sp>
        <p:nvSpPr>
          <p:cNvPr id="7" name="内容占位符 2"/>
          <p:cNvSpPr txBox="1">
            <a:spLocks/>
          </p:cNvSpPr>
          <p:nvPr/>
        </p:nvSpPr>
        <p:spPr>
          <a:xfrm>
            <a:off x="355193" y="5112823"/>
            <a:ext cx="8246838" cy="780901"/>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latin typeface="Arial" panose="020B0604020202020204" pitchFamily="34" charset="0"/>
              </a:rPr>
              <a:t>(4) R redundancies</a:t>
            </a:r>
            <a:endParaRPr lang="en-US" altLang="zh-CN" sz="2000" b="1" dirty="0">
              <a:latin typeface="Arial" panose="020B0604020202020204" pitchFamily="34" charset="0"/>
            </a:endParaRPr>
          </a:p>
          <a:p>
            <a:pPr marL="594900" lvl="1" indent="-342900">
              <a:lnSpc>
                <a:spcPct val="120000"/>
              </a:lnSpc>
            </a:pPr>
            <a:r>
              <a:rPr lang="en-US" altLang="zh-CN" sz="1800" dirty="0" smtClean="0">
                <a:latin typeface="Arial" panose="020B0604020202020204" pitchFamily="34" charset="0"/>
              </a:rPr>
              <a:t>Whether </a:t>
            </a:r>
            <a:r>
              <a:rPr lang="en-US" altLang="zh-CN" sz="1800" dirty="0">
                <a:latin typeface="Arial" panose="020B0604020202020204" pitchFamily="34" charset="0"/>
              </a:rPr>
              <a:t>a subject </a:t>
            </a:r>
            <a:r>
              <a:rPr lang="en-US" altLang="zh-CN" sz="1800" dirty="0" smtClean="0">
                <a:latin typeface="Arial" panose="020B0604020202020204" pitchFamily="34" charset="0"/>
              </a:rPr>
              <a:t>and </a:t>
            </a:r>
            <a:r>
              <a:rPr lang="en-US" altLang="zh-CN" sz="1800" dirty="0">
                <a:latin typeface="Arial" panose="020B0604020202020204" pitchFamily="34" charset="0"/>
              </a:rPr>
              <a:t>an </a:t>
            </a:r>
            <a:r>
              <a:rPr lang="en-US" altLang="zh-CN" sz="1800" dirty="0" smtClean="0">
                <a:latin typeface="Arial" panose="020B0604020202020204" pitchFamily="34" charset="0"/>
              </a:rPr>
              <a:t>object have a non-unknown relation</a:t>
            </a:r>
          </a:p>
        </p:txBody>
      </p:sp>
      <p:graphicFrame>
        <p:nvGraphicFramePr>
          <p:cNvPr id="6" name="表格 5"/>
          <p:cNvGraphicFramePr>
            <a:graphicFrameLocks noGrp="1"/>
          </p:cNvGraphicFramePr>
          <p:nvPr>
            <p:extLst>
              <p:ext uri="{D42A27DB-BD31-4B8C-83A1-F6EECF244321}">
                <p14:modId xmlns="" xmlns:p14="http://schemas.microsoft.com/office/powerpoint/2010/main" val="3083436202"/>
              </p:ext>
            </p:extLst>
          </p:nvPr>
        </p:nvGraphicFramePr>
        <p:xfrm>
          <a:off x="214284" y="1016946"/>
          <a:ext cx="8786872" cy="1483360"/>
        </p:xfrm>
        <a:graphic>
          <a:graphicData uri="http://schemas.openxmlformats.org/drawingml/2006/table">
            <a:tbl>
              <a:tblPr firstRow="1" bandRow="1">
                <a:tableStyleId>{B301B821-A1FF-4177-AEE7-76D212191A09}</a:tableStyleId>
              </a:tblPr>
              <a:tblGrid>
                <a:gridCol w="520361"/>
                <a:gridCol w="2359369"/>
                <a:gridCol w="1518848"/>
                <a:gridCol w="1961376"/>
                <a:gridCol w="2426918"/>
              </a:tblGrid>
              <a:tr h="370840">
                <a:tc>
                  <a:txBody>
                    <a:bodyPr/>
                    <a:lstStyle/>
                    <a:p>
                      <a:pPr algn="l"/>
                      <a:endParaRPr lang="zh-CN" altLang="en-US" dirty="0"/>
                    </a:p>
                  </a:txBody>
                  <a:tcPr>
                    <a:solidFill>
                      <a:srgbClr val="000099"/>
                    </a:solidFill>
                  </a:tcPr>
                </a:tc>
                <a:tc>
                  <a:txBody>
                    <a:bodyPr/>
                    <a:lstStyle/>
                    <a:p>
                      <a:pPr algn="ctr"/>
                      <a:r>
                        <a:rPr lang="en-US" altLang="zh-CN" b="0" dirty="0" smtClean="0"/>
                        <a:t>Entity Pair (</a:t>
                      </a:r>
                      <a:r>
                        <a:rPr lang="en-US" altLang="zh-CN" b="1" dirty="0" smtClean="0"/>
                        <a:t>S, O</a:t>
                      </a:r>
                      <a:r>
                        <a:rPr lang="en-US" altLang="zh-CN" b="0" dirty="0" smtClean="0"/>
                        <a:t>)</a:t>
                      </a:r>
                      <a:endParaRPr lang="zh-CN" altLang="en-US" b="0" dirty="0"/>
                    </a:p>
                  </a:txBody>
                  <a:tcPr>
                    <a:solidFill>
                      <a:srgbClr val="000099"/>
                    </a:solidFill>
                  </a:tcPr>
                </a:tc>
                <a:tc gridSpan="3">
                  <a:txBody>
                    <a:bodyPr/>
                    <a:lstStyle/>
                    <a:p>
                      <a:pPr algn="ctr"/>
                      <a:r>
                        <a:rPr lang="en-US" altLang="zh-CN" b="0" dirty="0" smtClean="0"/>
                        <a:t>Top-3</a:t>
                      </a:r>
                      <a:r>
                        <a:rPr lang="en-US" altLang="zh-CN" b="0" baseline="0" dirty="0" smtClean="0"/>
                        <a:t> Candidate Relations (relation </a:t>
                      </a:r>
                      <a:r>
                        <a:rPr lang="en-US" altLang="zh-CN" b="1" baseline="0" dirty="0" smtClean="0"/>
                        <a:t>R</a:t>
                      </a:r>
                      <a:r>
                        <a:rPr lang="en-US" altLang="zh-CN" b="0" baseline="0" dirty="0" smtClean="0"/>
                        <a:t>: score </a:t>
                      </a:r>
                      <a:r>
                        <a:rPr lang="en-US" altLang="zh-CN" b="1" baseline="0" dirty="0" smtClean="0"/>
                        <a:t>C</a:t>
                      </a:r>
                      <a:r>
                        <a:rPr lang="en-US" altLang="zh-CN" b="0" baseline="0" dirty="0" smtClean="0"/>
                        <a:t>)</a:t>
                      </a:r>
                      <a:endParaRPr lang="zh-CN" altLang="en-US" b="0" dirty="0"/>
                    </a:p>
                  </a:txBody>
                  <a:tcPr>
                    <a:solidFill>
                      <a:srgbClr val="000099"/>
                    </a:solidFill>
                  </a:tcPr>
                </a:tc>
                <a:tc hMerge="1">
                  <a:txBody>
                    <a:bodyPr/>
                    <a:lstStyle/>
                    <a:p>
                      <a:endParaRPr lang="zh-CN" altLang="en-US" dirty="0"/>
                    </a:p>
                  </a:txBody>
                  <a:tcPr/>
                </a:tc>
                <a:tc hMerge="1">
                  <a:txBody>
                    <a:bodyPr/>
                    <a:lstStyle/>
                    <a:p>
                      <a:endParaRPr lang="zh-CN" altLang="en-US" dirty="0"/>
                    </a:p>
                  </a:txBody>
                  <a:tcPr/>
                </a:tc>
              </a:tr>
              <a:tr h="370840">
                <a:tc>
                  <a:txBody>
                    <a:bodyPr/>
                    <a:lstStyle/>
                    <a:p>
                      <a:r>
                        <a:rPr lang="en-US" altLang="zh-CN" dirty="0" smtClean="0"/>
                        <a:t>m</a:t>
                      </a:r>
                      <a:r>
                        <a:rPr lang="en-US" altLang="zh-CN" baseline="-25000" dirty="0" smtClean="0"/>
                        <a:t>1</a:t>
                      </a:r>
                      <a:endParaRPr lang="zh-CN" altLang="en-US" dirty="0"/>
                    </a:p>
                  </a:txBody>
                  <a:tcPr/>
                </a:tc>
                <a:tc>
                  <a:txBody>
                    <a:bodyPr/>
                    <a:lstStyle/>
                    <a:p>
                      <a:r>
                        <a:rPr lang="en-US" altLang="zh-CN" dirty="0" smtClean="0"/>
                        <a:t>Australia, Sydney</a:t>
                      </a:r>
                      <a:endParaRPr lang="zh-CN" altLang="en-US" dirty="0"/>
                    </a:p>
                  </a:txBody>
                  <a:tcPr/>
                </a:tc>
                <a:tc>
                  <a:txBody>
                    <a:bodyPr/>
                    <a:lstStyle/>
                    <a:p>
                      <a:pPr algn="ctr"/>
                      <a:r>
                        <a:rPr lang="en-US" altLang="zh-CN" i="1" dirty="0" smtClean="0"/>
                        <a:t>capital : 0.6</a:t>
                      </a:r>
                      <a:endParaRPr lang="zh-CN" altLang="en-US" i="1" dirty="0"/>
                    </a:p>
                  </a:txBody>
                  <a:tcPr/>
                </a:tc>
                <a:tc>
                  <a:txBody>
                    <a:bodyPr/>
                    <a:lstStyle/>
                    <a:p>
                      <a:pPr algn="ctr"/>
                      <a:r>
                        <a:rPr lang="en-US" altLang="zh-CN" i="1" dirty="0" err="1" smtClean="0"/>
                        <a:t>birthPlace</a:t>
                      </a:r>
                      <a:r>
                        <a:rPr lang="en-US" altLang="zh-CN" i="1" dirty="0" smtClean="0"/>
                        <a:t> : 0.35</a:t>
                      </a:r>
                      <a:endParaRPr lang="zh-CN" altLang="en-US" i="1" dirty="0"/>
                    </a:p>
                  </a:txBody>
                  <a:tcPr/>
                </a:tc>
                <a:tc>
                  <a:txBody>
                    <a:bodyPr/>
                    <a:lstStyle/>
                    <a:p>
                      <a:pPr algn="ctr"/>
                      <a:r>
                        <a:rPr lang="en-US" altLang="zh-CN" i="1" dirty="0" smtClean="0"/>
                        <a:t>nationality : 0.05</a:t>
                      </a:r>
                      <a:endParaRPr lang="zh-CN" altLang="en-US" i="1" dirty="0"/>
                    </a:p>
                  </a:txBody>
                  <a:tcPr/>
                </a:tc>
              </a:tr>
              <a:tr h="370840">
                <a:tc>
                  <a:txBody>
                    <a:bodyPr/>
                    <a:lstStyle/>
                    <a:p>
                      <a:r>
                        <a:rPr lang="en-US" altLang="zh-CN" dirty="0" smtClean="0"/>
                        <a:t>m</a:t>
                      </a:r>
                      <a:r>
                        <a:rPr lang="en-US" altLang="zh-CN" baseline="-25000" dirty="0" smtClean="0"/>
                        <a:t>2</a:t>
                      </a:r>
                      <a:endParaRPr lang="zh-CN" altLang="en-US" dirty="0"/>
                    </a:p>
                  </a:txBody>
                  <a:tcPr/>
                </a:tc>
                <a:tc>
                  <a:txBody>
                    <a:bodyPr/>
                    <a:lstStyle/>
                    <a:p>
                      <a:r>
                        <a:rPr lang="en-US" altLang="zh-CN" dirty="0" smtClean="0"/>
                        <a:t>Australia, Sydney</a:t>
                      </a:r>
                      <a:endParaRPr lang="zh-CN" altLang="en-US" dirty="0"/>
                    </a:p>
                  </a:txBody>
                  <a:tcPr/>
                </a:tc>
                <a:tc>
                  <a:txBody>
                    <a:bodyPr/>
                    <a:lstStyle/>
                    <a:p>
                      <a:pPr algn="ctr"/>
                      <a:r>
                        <a:rPr lang="en-US" altLang="zh-CN" i="1" dirty="0" smtClean="0"/>
                        <a:t>capital : 0.7</a:t>
                      </a:r>
                      <a:endParaRPr lang="zh-CN" altLang="en-US" i="1" dirty="0"/>
                    </a:p>
                  </a:txBody>
                  <a:tcPr/>
                </a:tc>
                <a:tc>
                  <a:txBody>
                    <a:bodyPr/>
                    <a:lstStyle/>
                    <a:p>
                      <a:pPr algn="ctr"/>
                      <a:r>
                        <a:rPr lang="en-US" altLang="zh-CN" i="1" dirty="0" smtClean="0"/>
                        <a:t>country : 0.23</a:t>
                      </a:r>
                      <a:endParaRPr lang="zh-CN" altLang="en-US" i="1" dirty="0"/>
                    </a:p>
                  </a:txBody>
                  <a:tcPr/>
                </a:tc>
                <a:tc>
                  <a:txBody>
                    <a:bodyPr/>
                    <a:lstStyle/>
                    <a:p>
                      <a:pPr algn="ctr"/>
                      <a:r>
                        <a:rPr lang="en-US" altLang="zh-CN" i="1" dirty="0" err="1" smtClean="0"/>
                        <a:t>birthPlace</a:t>
                      </a:r>
                      <a:r>
                        <a:rPr lang="en-US" altLang="zh-CN" i="1" dirty="0" smtClean="0"/>
                        <a:t> : 0.07</a:t>
                      </a:r>
                      <a:endParaRPr lang="zh-CN" altLang="en-US" i="1" dirty="0"/>
                    </a:p>
                  </a:txBody>
                  <a:tcPr/>
                </a:tc>
              </a:tr>
              <a:tr h="370840">
                <a:tc>
                  <a:txBody>
                    <a:bodyPr/>
                    <a:lstStyle/>
                    <a:p>
                      <a:r>
                        <a:rPr lang="en-US" altLang="zh-CN" dirty="0" smtClean="0"/>
                        <a:t>m</a:t>
                      </a:r>
                      <a:r>
                        <a:rPr lang="en-US" altLang="zh-CN" baseline="-25000" dirty="0" smtClean="0"/>
                        <a:t>3</a:t>
                      </a:r>
                      <a:endParaRPr lang="zh-CN" altLang="en-US" dirty="0"/>
                    </a:p>
                  </a:txBody>
                  <a:tcPr/>
                </a:tc>
                <a:tc>
                  <a:txBody>
                    <a:bodyPr/>
                    <a:lstStyle/>
                    <a:p>
                      <a:r>
                        <a:rPr lang="en-US" altLang="zh-CN" dirty="0" smtClean="0">
                          <a:solidFill>
                            <a:schemeClr val="tx1"/>
                          </a:solidFill>
                        </a:rPr>
                        <a:t>Australia, Canberra</a:t>
                      </a:r>
                      <a:endParaRPr lang="zh-CN" altLang="en-US" dirty="0">
                        <a:solidFill>
                          <a:schemeClr val="tx1"/>
                        </a:solidFill>
                      </a:endParaRPr>
                    </a:p>
                  </a:txBody>
                  <a:tcPr/>
                </a:tc>
                <a:tc>
                  <a:txBody>
                    <a:bodyPr/>
                    <a:lstStyle/>
                    <a:p>
                      <a:pPr algn="ctr"/>
                      <a:r>
                        <a:rPr lang="en-US" altLang="zh-CN" i="1" dirty="0" smtClean="0">
                          <a:solidFill>
                            <a:schemeClr val="tx1"/>
                          </a:solidFill>
                        </a:rPr>
                        <a:t>capital : 0.96</a:t>
                      </a:r>
                      <a:endParaRPr lang="zh-CN" altLang="en-US" i="1" dirty="0">
                        <a:solidFill>
                          <a:schemeClr val="tx1"/>
                        </a:solidFill>
                      </a:endParaRPr>
                    </a:p>
                  </a:txBody>
                  <a:tcPr/>
                </a:tc>
                <a:tc>
                  <a:txBody>
                    <a:bodyPr/>
                    <a:lstStyle/>
                    <a:p>
                      <a:pPr algn="ctr"/>
                      <a:r>
                        <a:rPr lang="en-US" altLang="zh-CN" i="1" dirty="0" err="1" smtClean="0">
                          <a:solidFill>
                            <a:schemeClr val="tx1"/>
                          </a:solidFill>
                        </a:rPr>
                        <a:t>birthPlace</a:t>
                      </a:r>
                      <a:r>
                        <a:rPr lang="en-US" altLang="zh-CN" i="1" dirty="0" smtClean="0">
                          <a:solidFill>
                            <a:schemeClr val="tx1"/>
                          </a:solidFill>
                        </a:rPr>
                        <a:t> : 0.03</a:t>
                      </a:r>
                      <a:endParaRPr lang="zh-CN" altLang="en-US" i="1" dirty="0">
                        <a:solidFill>
                          <a:schemeClr val="tx1"/>
                        </a:solidFill>
                      </a:endParaRPr>
                    </a:p>
                  </a:txBody>
                  <a:tcPr/>
                </a:tc>
                <a:tc>
                  <a:txBody>
                    <a:bodyPr/>
                    <a:lstStyle/>
                    <a:p>
                      <a:pPr algn="ctr"/>
                      <a:r>
                        <a:rPr lang="en-US" altLang="zh-CN" i="1" dirty="0" smtClean="0"/>
                        <a:t>unknown </a:t>
                      </a:r>
                      <a:r>
                        <a:rPr lang="en-US" altLang="zh-CN" i="1" dirty="0" smtClean="0">
                          <a:solidFill>
                            <a:schemeClr val="tx1"/>
                          </a:solidFill>
                        </a:rPr>
                        <a:t>: 0.01</a:t>
                      </a:r>
                      <a:endParaRPr lang="zh-CN" altLang="en-US" i="1" dirty="0">
                        <a:solidFill>
                          <a:schemeClr val="tx1"/>
                        </a:solidFill>
                      </a:endParaRPr>
                    </a:p>
                  </a:txBody>
                  <a:tcPr/>
                </a:tc>
              </a:tr>
            </a:tbl>
          </a:graphicData>
        </a:graphic>
      </p:graphicFrame>
      <p:sp>
        <p:nvSpPr>
          <p:cNvPr id="8" name="圆角矩形 7"/>
          <p:cNvSpPr/>
          <p:nvPr/>
        </p:nvSpPr>
        <p:spPr>
          <a:xfrm>
            <a:off x="785787" y="1433618"/>
            <a:ext cx="973510" cy="1039906"/>
          </a:xfrm>
          <a:prstGeom prst="roundRect">
            <a:avLst/>
          </a:pr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3143242" y="1433618"/>
            <a:ext cx="1524676" cy="1039906"/>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0" name="圆角矩形 9"/>
          <p:cNvSpPr/>
          <p:nvPr/>
        </p:nvSpPr>
        <p:spPr>
          <a:xfrm>
            <a:off x="4747661" y="1433618"/>
            <a:ext cx="1753166" cy="301017"/>
          </a:xfrm>
          <a:prstGeom prst="round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1" name="圆角矩形 10"/>
          <p:cNvSpPr/>
          <p:nvPr/>
        </p:nvSpPr>
        <p:spPr>
          <a:xfrm>
            <a:off x="4743465" y="2147958"/>
            <a:ext cx="1757362" cy="301017"/>
          </a:xfrm>
          <a:prstGeom prst="round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2" name="圆角矩形 11"/>
          <p:cNvSpPr/>
          <p:nvPr/>
        </p:nvSpPr>
        <p:spPr>
          <a:xfrm>
            <a:off x="6592136" y="1803062"/>
            <a:ext cx="2051831" cy="301017"/>
          </a:xfrm>
          <a:prstGeom prst="round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3" name="圆角矩形 12"/>
          <p:cNvSpPr/>
          <p:nvPr/>
        </p:nvSpPr>
        <p:spPr>
          <a:xfrm>
            <a:off x="785787" y="2172011"/>
            <a:ext cx="5686452" cy="28493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6592135" y="2163414"/>
            <a:ext cx="2051831" cy="284400"/>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mc:AlternateContent xmlns:mc="http://schemas.openxmlformats.org/markup-compatibility/2006">
        <mc:Choice xmlns="" xmlns:a14="http://schemas.microsoft.com/office/drawing/2010/main" Requires="a14">
          <p:sp>
            <p:nvSpPr>
              <p:cNvPr id="14" name="内容占位符 2"/>
              <p:cNvSpPr txBox="1">
                <a:spLocks/>
              </p:cNvSpPr>
              <p:nvPr/>
            </p:nvSpPr>
            <p:spPr>
              <a:xfrm>
                <a:off x="-799970" y="3547465"/>
                <a:ext cx="10557164" cy="798059"/>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8163" lvl="1" indent="0" algn="ctr">
                  <a:lnSpc>
                    <a:spcPct val="120000"/>
                  </a:lnSpc>
                  <a:buNone/>
                </a:pPr>
                <a:r>
                  <a:rPr lang="en-US" altLang="zh-CN" sz="1700" dirty="0" smtClean="0">
                    <a:latin typeface="Arial" panose="020B0604020202020204" pitchFamily="34" charset="0"/>
                  </a:rPr>
                  <a:t>For </a:t>
                </a:r>
                <a:r>
                  <a:rPr lang="en-US" altLang="zh-CN" sz="1700" b="1" dirty="0" smtClean="0">
                    <a:latin typeface="Arial" panose="020B0604020202020204" pitchFamily="34" charset="0"/>
                  </a:rPr>
                  <a:t>same </a:t>
                </a:r>
                <a:r>
                  <a:rPr lang="en-US" altLang="zh-CN" sz="1700" b="1" dirty="0">
                    <a:latin typeface="Arial" panose="020B0604020202020204" pitchFamily="34" charset="0"/>
                  </a:rPr>
                  <a:t>&lt;</a:t>
                </a:r>
                <a:r>
                  <a:rPr lang="en-US" altLang="zh-CN" sz="1700" b="1" dirty="0" smtClean="0">
                    <a:latin typeface="Arial" panose="020B0604020202020204" pitchFamily="34" charset="0"/>
                  </a:rPr>
                  <a:t>subject, </a:t>
                </a:r>
                <a:r>
                  <a:rPr lang="en-US" altLang="zh-CN" sz="1700" b="1" dirty="0">
                    <a:latin typeface="Arial" panose="020B0604020202020204" pitchFamily="34" charset="0"/>
                  </a:rPr>
                  <a:t>relation&gt;: </a:t>
                </a:r>
                <a14:m>
                  <m:oMath xmlns:m="http://schemas.openxmlformats.org/officeDocument/2006/math">
                    <m:r>
                      <a:rPr lang="en-US" altLang="zh-CN" sz="1700" b="1" i="1" dirty="0">
                        <a:latin typeface="Cambria Math" panose="02040503050406030204" pitchFamily="18" charset="0"/>
                      </a:rPr>
                      <m:t>𝑳𝑪</m:t>
                    </m:r>
                    <m:d>
                      <m:dPr>
                        <m:ctrlPr>
                          <a:rPr lang="en-US" altLang="zh-CN" sz="1700" b="1" i="1" dirty="0" smtClean="0">
                            <a:latin typeface="Cambria Math" panose="02040503050406030204" pitchFamily="18" charset="0"/>
                          </a:rPr>
                        </m:ctrlPr>
                      </m:dPr>
                      <m:e>
                        <m:r>
                          <a:rPr lang="en-US" altLang="zh-CN" sz="1700" b="1" i="1" dirty="0" smtClean="0">
                            <a:latin typeface="Cambria Math" panose="02040503050406030204" pitchFamily="18" charset="0"/>
                          </a:rPr>
                          <m:t>𝒔</m:t>
                        </m:r>
                        <m:r>
                          <a:rPr lang="en-US" altLang="zh-CN" sz="1700" b="1" i="1" dirty="0" smtClean="0">
                            <a:latin typeface="Cambria Math" panose="02040503050406030204" pitchFamily="18" charset="0"/>
                          </a:rPr>
                          <m:t>,</m:t>
                        </m:r>
                        <m:r>
                          <a:rPr lang="en-US" altLang="zh-CN" sz="1700" b="1" i="1" dirty="0" smtClean="0">
                            <a:latin typeface="Cambria Math" panose="02040503050406030204" pitchFamily="18" charset="0"/>
                          </a:rPr>
                          <m:t>𝒓</m:t>
                        </m:r>
                      </m:e>
                    </m:d>
                    <m:r>
                      <a:rPr lang="en-US" altLang="zh-CN" sz="1700" b="0" i="1" dirty="0" smtClean="0">
                        <a:latin typeface="Cambria Math" panose="02040503050406030204" pitchFamily="18" charset="0"/>
                      </a:rPr>
                      <m:t>=</m:t>
                    </m:r>
                    <m:f>
                      <m:fPr>
                        <m:ctrlPr>
                          <a:rPr lang="en-US" altLang="zh-CN" sz="1700" b="0" i="1" dirty="0" smtClean="0">
                            <a:latin typeface="Cambria Math" panose="02040503050406030204" pitchFamily="18" charset="0"/>
                          </a:rPr>
                        </m:ctrlPr>
                      </m:fPr>
                      <m:num>
                        <m:nary>
                          <m:naryPr>
                            <m:chr m:val="∑"/>
                            <m:supHide m:val="on"/>
                            <m:ctrlPr>
                              <a:rPr lang="en-US" altLang="zh-CN" sz="1700" b="0" i="1" dirty="0" smtClean="0">
                                <a:latin typeface="Cambria Math" panose="02040503050406030204" pitchFamily="18" charset="0"/>
                              </a:rPr>
                            </m:ctrlPr>
                          </m:naryPr>
                          <m:sub>
                            <m:r>
                              <m:rPr>
                                <m:brk m:alnAt="7"/>
                              </m:rPr>
                              <a:rPr lang="en-US" altLang="zh-CN" sz="1700" b="0" i="1" dirty="0" smtClean="0">
                                <a:latin typeface="Cambria Math" panose="02040503050406030204" pitchFamily="18" charset="0"/>
                              </a:rPr>
                              <m:t>𝑚</m:t>
                            </m:r>
                            <m:r>
                              <a:rPr lang="en-US" altLang="zh-CN" sz="1700" b="0" i="1" dirty="0" smtClean="0">
                                <a:latin typeface="Cambria Math" panose="02040503050406030204" pitchFamily="18" charset="0"/>
                                <a:ea typeface="Cambria Math" panose="02040503050406030204" pitchFamily="18" charset="0"/>
                              </a:rPr>
                              <m:t>∈</m:t>
                            </m:r>
                            <m:sSub>
                              <m:sSubPr>
                                <m:ctrlPr>
                                  <a:rPr lang="en-US" altLang="zh-CN" sz="1700" b="0" i="1" dirty="0" smtClean="0">
                                    <a:latin typeface="Cambria Math" panose="02040503050406030204" pitchFamily="18" charset="0"/>
                                    <a:ea typeface="Cambria Math" panose="02040503050406030204" pitchFamily="18" charset="0"/>
                                  </a:rPr>
                                </m:ctrlPr>
                              </m:sSubPr>
                              <m:e>
                                <m:r>
                                  <a:rPr lang="en-US" altLang="zh-CN" sz="1700" b="0" i="1" dirty="0" smtClean="0">
                                    <a:latin typeface="Cambria Math" panose="02040503050406030204" pitchFamily="18" charset="0"/>
                                    <a:ea typeface="Cambria Math" panose="02040503050406030204" pitchFamily="18" charset="0"/>
                                  </a:rPr>
                                  <m:t>𝑀</m:t>
                                </m:r>
                              </m:e>
                              <m:sub>
                                <m:r>
                                  <a:rPr lang="en-US" altLang="zh-CN" sz="1700" b="0" i="1" dirty="0" smtClean="0">
                                    <a:latin typeface="Cambria Math" panose="02040503050406030204" pitchFamily="18" charset="0"/>
                                    <a:ea typeface="Cambria Math" panose="02040503050406030204" pitchFamily="18" charset="0"/>
                                  </a:rPr>
                                  <m:t>𝑠</m:t>
                                </m:r>
                              </m:sub>
                            </m:sSub>
                          </m:sub>
                          <m:sup/>
                          <m:e>
                            <m:r>
                              <a:rPr lang="en-US" altLang="zh-CN" sz="1700" b="0" i="1" dirty="0" smtClean="0">
                                <a:latin typeface="Cambria Math" panose="02040503050406030204" pitchFamily="18" charset="0"/>
                              </a:rPr>
                              <m:t>𝑚</m:t>
                            </m:r>
                            <m:d>
                              <m:dPr>
                                <m:begChr m:val="["/>
                                <m:endChr m:val="]"/>
                                <m:ctrlPr>
                                  <a:rPr lang="en-US" altLang="zh-CN" sz="1700" b="0" i="1" dirty="0" smtClean="0">
                                    <a:latin typeface="Cambria Math" panose="02040503050406030204" pitchFamily="18" charset="0"/>
                                  </a:rPr>
                                </m:ctrlPr>
                              </m:dPr>
                              <m:e>
                                <m:r>
                                  <a:rPr lang="en-US" altLang="zh-CN" sz="1700" b="0" i="1" dirty="0" smtClean="0">
                                    <a:latin typeface="Cambria Math" panose="02040503050406030204" pitchFamily="18" charset="0"/>
                                  </a:rPr>
                                  <m:t>𝑟</m:t>
                                </m:r>
                              </m:e>
                            </m:d>
                            <m:r>
                              <a:rPr lang="en-US" altLang="zh-CN" sz="1700" b="0" i="1" dirty="0" smtClean="0">
                                <a:latin typeface="Cambria Math" panose="02040503050406030204" pitchFamily="18" charset="0"/>
                              </a:rPr>
                              <m:t>.</m:t>
                            </m:r>
                            <m:r>
                              <a:rPr lang="en-US" altLang="zh-CN" sz="1700" b="0" i="1" dirty="0" smtClean="0">
                                <a:latin typeface="Cambria Math" panose="02040503050406030204" pitchFamily="18" charset="0"/>
                              </a:rPr>
                              <m:t>𝑐</m:t>
                            </m:r>
                          </m:e>
                        </m:nary>
                      </m:num>
                      <m:den>
                        <m:nary>
                          <m:naryPr>
                            <m:chr m:val="∑"/>
                            <m:supHide m:val="on"/>
                            <m:ctrlPr>
                              <a:rPr lang="en-US" altLang="zh-CN" sz="1700" i="1" dirty="0">
                                <a:latin typeface="Cambria Math" panose="02040503050406030204" pitchFamily="18" charset="0"/>
                              </a:rPr>
                            </m:ctrlPr>
                          </m:naryPr>
                          <m:sub>
                            <m:r>
                              <m:rPr>
                                <m:brk m:alnAt="7"/>
                              </m:rPr>
                              <a:rPr lang="en-US" altLang="zh-CN" sz="1700" i="1" dirty="0">
                                <a:latin typeface="Cambria Math" panose="02040503050406030204" pitchFamily="18" charset="0"/>
                              </a:rPr>
                              <m:t>𝑚</m:t>
                            </m:r>
                            <m:r>
                              <a:rPr lang="en-US" altLang="zh-CN" sz="1700" i="1" dirty="0">
                                <a:latin typeface="Cambria Math" panose="02040503050406030204" pitchFamily="18" charset="0"/>
                                <a:ea typeface="Cambria Math" panose="02040503050406030204" pitchFamily="18" charset="0"/>
                              </a:rPr>
                              <m:t>∈</m:t>
                            </m:r>
                            <m:sSub>
                              <m:sSubPr>
                                <m:ctrlPr>
                                  <a:rPr lang="en-US" altLang="zh-CN" sz="1700" i="1" dirty="0">
                                    <a:latin typeface="Cambria Math" panose="02040503050406030204" pitchFamily="18" charset="0"/>
                                    <a:ea typeface="Cambria Math" panose="02040503050406030204" pitchFamily="18" charset="0"/>
                                  </a:rPr>
                                </m:ctrlPr>
                              </m:sSubPr>
                              <m:e>
                                <m:r>
                                  <a:rPr lang="en-US" altLang="zh-CN" sz="1700" i="1" dirty="0">
                                    <a:latin typeface="Cambria Math" panose="02040503050406030204" pitchFamily="18" charset="0"/>
                                    <a:ea typeface="Cambria Math" panose="02040503050406030204" pitchFamily="18" charset="0"/>
                                  </a:rPr>
                                  <m:t>𝑀</m:t>
                                </m:r>
                              </m:e>
                              <m:sub>
                                <m:r>
                                  <a:rPr lang="en-US" altLang="zh-CN" sz="1700" i="1" dirty="0">
                                    <a:latin typeface="Cambria Math" panose="02040503050406030204" pitchFamily="18" charset="0"/>
                                    <a:ea typeface="Cambria Math" panose="02040503050406030204" pitchFamily="18" charset="0"/>
                                  </a:rPr>
                                  <m:t>𝑠</m:t>
                                </m:r>
                              </m:sub>
                            </m:sSub>
                          </m:sub>
                          <m:sup/>
                          <m:e>
                            <m:nary>
                              <m:naryPr>
                                <m:chr m:val="∑"/>
                                <m:limLoc m:val="subSup"/>
                                <m:supHide m:val="on"/>
                                <m:ctrlPr>
                                  <a:rPr lang="en-US" altLang="zh-CN" sz="1700" i="1" dirty="0" smtClean="0">
                                    <a:latin typeface="Cambria Math" panose="02040503050406030204" pitchFamily="18" charset="0"/>
                                    <a:ea typeface="Cambria Math" panose="02040503050406030204" pitchFamily="18" charset="0"/>
                                  </a:rPr>
                                </m:ctrlPr>
                              </m:naryPr>
                              <m:sub>
                                <m:sSup>
                                  <m:sSupPr>
                                    <m:ctrlPr>
                                      <a:rPr lang="en-US" altLang="zh-CN" sz="1700" i="1" dirty="0" smtClean="0">
                                        <a:latin typeface="Cambria Math" panose="02040503050406030204" pitchFamily="18" charset="0"/>
                                        <a:ea typeface="Cambria Math" panose="02040503050406030204" pitchFamily="18" charset="0"/>
                                      </a:rPr>
                                    </m:ctrlPr>
                                  </m:sSupPr>
                                  <m:e>
                                    <m:r>
                                      <a:rPr lang="en-US" altLang="zh-CN" sz="1700" b="0" i="1" dirty="0" smtClean="0">
                                        <a:latin typeface="Cambria Math" panose="02040503050406030204" pitchFamily="18" charset="0"/>
                                        <a:ea typeface="Cambria Math" panose="02040503050406030204" pitchFamily="18" charset="0"/>
                                      </a:rPr>
                                      <m:t>𝑟</m:t>
                                    </m:r>
                                  </m:e>
                                  <m:sup>
                                    <m:r>
                                      <a:rPr lang="en-US" altLang="zh-CN" sz="1700" b="0" i="1" dirty="0" smtClean="0">
                                        <a:latin typeface="Cambria Math" panose="02040503050406030204" pitchFamily="18" charset="0"/>
                                        <a:ea typeface="Cambria Math" panose="02040503050406030204" pitchFamily="18" charset="0"/>
                                      </a:rPr>
                                      <m:t>′</m:t>
                                    </m:r>
                                  </m:sup>
                                </m:sSup>
                                <m:r>
                                  <m:rPr>
                                    <m:brk m:alnAt="9"/>
                                  </m:rPr>
                                  <a:rPr lang="en-US" altLang="zh-CN" sz="1700" i="1" dirty="0" smtClean="0">
                                    <a:latin typeface="Cambria Math" panose="02040503050406030204" pitchFamily="18" charset="0"/>
                                    <a:ea typeface="Cambria Math" panose="02040503050406030204" pitchFamily="18" charset="0"/>
                                  </a:rPr>
                                  <m:t>∈</m:t>
                                </m:r>
                                <m:r>
                                  <a:rPr lang="en-US" altLang="zh-CN" sz="1700" b="0" i="1" dirty="0" smtClean="0">
                                    <a:latin typeface="Cambria Math" panose="02040503050406030204" pitchFamily="18" charset="0"/>
                                    <a:ea typeface="Cambria Math" panose="02040503050406030204" pitchFamily="18" charset="0"/>
                                  </a:rPr>
                                  <m:t>𝑅</m:t>
                                </m:r>
                                <m:r>
                                  <a:rPr lang="en-US" altLang="zh-CN" sz="1700" b="0" i="1" dirty="0" smtClean="0">
                                    <a:latin typeface="Cambria Math" panose="02040503050406030204" pitchFamily="18" charset="0"/>
                                    <a:ea typeface="Cambria Math" panose="02040503050406030204" pitchFamily="18" charset="0"/>
                                  </a:rPr>
                                  <m:t>\</m:t>
                                </m:r>
                                <m:d>
                                  <m:dPr>
                                    <m:begChr m:val="{"/>
                                    <m:endChr m:val="}"/>
                                    <m:ctrlPr>
                                      <a:rPr lang="en-US" altLang="zh-CN" sz="1700" b="0" i="1" dirty="0" smtClean="0">
                                        <a:latin typeface="Cambria Math" panose="02040503050406030204" pitchFamily="18" charset="0"/>
                                        <a:ea typeface="Cambria Math" panose="02040503050406030204" pitchFamily="18" charset="0"/>
                                      </a:rPr>
                                    </m:ctrlPr>
                                  </m:dPr>
                                  <m:e>
                                    <m:r>
                                      <m:rPr>
                                        <m:sty m:val="p"/>
                                      </m:rPr>
                                      <a:rPr lang="en-US" altLang="zh-CN" sz="1700" i="1" dirty="0">
                                        <a:latin typeface="Cambria Math" panose="02040503050406030204" pitchFamily="18" charset="0"/>
                                        <a:ea typeface="Cambria Math" panose="02040503050406030204" pitchFamily="18" charset="0"/>
                                      </a:rPr>
                                      <m:t>NA</m:t>
                                    </m:r>
                                  </m:e>
                                </m:d>
                              </m:sub>
                              <m:sup/>
                              <m:e>
                                <m:r>
                                  <a:rPr lang="en-US" altLang="zh-CN" sz="1700" i="1" dirty="0">
                                    <a:latin typeface="Cambria Math" panose="02040503050406030204" pitchFamily="18" charset="0"/>
                                  </a:rPr>
                                  <m:t>𝑚</m:t>
                                </m:r>
                                <m:d>
                                  <m:dPr>
                                    <m:begChr m:val="["/>
                                    <m:endChr m:val="]"/>
                                    <m:ctrlPr>
                                      <a:rPr lang="en-US" altLang="zh-CN" sz="1700" i="1" dirty="0">
                                        <a:latin typeface="Cambria Math" panose="02040503050406030204" pitchFamily="18" charset="0"/>
                                      </a:rPr>
                                    </m:ctrlPr>
                                  </m:dPr>
                                  <m:e>
                                    <m:r>
                                      <a:rPr lang="en-US" altLang="zh-CN" sz="1700" i="1" dirty="0">
                                        <a:latin typeface="Cambria Math" panose="02040503050406030204" pitchFamily="18" charset="0"/>
                                      </a:rPr>
                                      <m:t>𝑟</m:t>
                                    </m:r>
                                  </m:e>
                                </m:d>
                                <m:r>
                                  <a:rPr lang="en-US" altLang="zh-CN" sz="1700" i="1" dirty="0">
                                    <a:latin typeface="Cambria Math" panose="02040503050406030204" pitchFamily="18" charset="0"/>
                                  </a:rPr>
                                  <m:t>.</m:t>
                                </m:r>
                                <m:r>
                                  <a:rPr lang="en-US" altLang="zh-CN" sz="1700" i="1" dirty="0">
                                    <a:latin typeface="Cambria Math" panose="02040503050406030204" pitchFamily="18" charset="0"/>
                                  </a:rPr>
                                  <m:t>𝑐</m:t>
                                </m:r>
                              </m:e>
                            </m:nary>
                          </m:e>
                        </m:nary>
                      </m:den>
                    </m:f>
                  </m:oMath>
                </a14:m>
                <a:endParaRPr lang="en-US" altLang="zh-CN" sz="1700" i="1" dirty="0" smtClean="0">
                  <a:latin typeface="Cambria Math" panose="02040503050406030204" pitchFamily="18" charset="0"/>
                  <a:ea typeface="Cambria Math" panose="02040503050406030204" pitchFamily="18" charset="0"/>
                </a:endParaRPr>
              </a:p>
            </p:txBody>
          </p:sp>
        </mc:Choice>
        <mc:Fallback>
          <p:sp>
            <p:nvSpPr>
              <p:cNvPr id="14" name="内容占位符 2"/>
              <p:cNvSpPr txBox="1">
                <a:spLocks noRot="1" noChangeAspect="1" noMove="1" noResize="1" noEditPoints="1" noAdjustHandles="1" noChangeArrowheads="1" noChangeShapeType="1" noTextEdit="1"/>
              </p:cNvSpPr>
              <p:nvPr/>
            </p:nvSpPr>
            <p:spPr>
              <a:xfrm>
                <a:off x="-799970" y="3547465"/>
                <a:ext cx="10557164" cy="798059"/>
              </a:xfrm>
              <a:prstGeom prst="rect">
                <a:avLst/>
              </a:prstGeom>
              <a:blipFill rotWithShape="0">
                <a:blip r:embed="rId3"/>
                <a:stretch>
                  <a:fillRect t="-20611" b="-35115"/>
                </a:stretch>
              </a:blipFill>
              <a:ln w="19050">
                <a:noFill/>
              </a:ln>
            </p:spPr>
            <p:txBody>
              <a:bodyPr/>
              <a:lstStyle/>
              <a:p>
                <a:r>
                  <a:rPr lang="zh-CN" altLang="en-US">
                    <a:noFill/>
                  </a:rPr>
                  <a:t> </a:t>
                </a:r>
              </a:p>
            </p:txBody>
          </p:sp>
        </mc:Fallback>
      </mc:AlternateContent>
      <mc:AlternateContent xmlns:mc="http://schemas.openxmlformats.org/markup-compatibility/2006">
        <mc:Choice xmlns="" xmlns:a14="http://schemas.microsoft.com/office/drawing/2010/main" Requires="a14">
          <p:sp>
            <p:nvSpPr>
              <p:cNvPr id="17" name="内容占位符 2"/>
              <p:cNvSpPr txBox="1">
                <a:spLocks/>
              </p:cNvSpPr>
              <p:nvPr/>
            </p:nvSpPr>
            <p:spPr>
              <a:xfrm>
                <a:off x="355193" y="5820209"/>
                <a:ext cx="8246838" cy="606829"/>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lvl="1" indent="0" algn="ctr">
                  <a:lnSpc>
                    <a:spcPct val="120000"/>
                  </a:lnSpc>
                  <a:buNone/>
                </a:pPr>
                <a:r>
                  <a:rPr lang="en-US" altLang="zh-CN" sz="1700" dirty="0" smtClean="0">
                    <a:latin typeface="Arial" panose="020B0604020202020204" pitchFamily="34" charset="0"/>
                  </a:rPr>
                  <a:t>For </a:t>
                </a:r>
                <a:r>
                  <a:rPr lang="en-US" altLang="zh-CN" sz="1700" b="1" dirty="0">
                    <a:latin typeface="Arial" panose="020B0604020202020204" pitchFamily="34" charset="0"/>
                  </a:rPr>
                  <a:t>same &lt;subject, </a:t>
                </a:r>
                <a:r>
                  <a:rPr lang="en-US" altLang="zh-CN" sz="1700" b="1" dirty="0" smtClean="0">
                    <a:latin typeface="Arial" panose="020B0604020202020204" pitchFamily="34" charset="0"/>
                  </a:rPr>
                  <a:t>object&gt;: </a:t>
                </a:r>
                <a14:m>
                  <m:oMath xmlns:m="http://schemas.openxmlformats.org/officeDocument/2006/math">
                    <m:r>
                      <a:rPr lang="en-US" altLang="zh-CN" sz="1700" b="1" i="1" dirty="0">
                        <a:latin typeface="Cambria Math" panose="02040503050406030204" pitchFamily="18" charset="0"/>
                      </a:rPr>
                      <m:t>𝑳𝑪</m:t>
                    </m:r>
                    <m:d>
                      <m:dPr>
                        <m:ctrlPr>
                          <a:rPr lang="en-US" altLang="zh-CN" sz="1700" b="1" i="1" dirty="0" smtClean="0">
                            <a:latin typeface="Cambria Math" panose="02040503050406030204" pitchFamily="18" charset="0"/>
                          </a:rPr>
                        </m:ctrlPr>
                      </m:dPr>
                      <m:e>
                        <m:r>
                          <a:rPr lang="en-US" altLang="zh-CN" sz="1700" b="1" i="1" dirty="0" smtClean="0">
                            <a:latin typeface="Cambria Math" panose="02040503050406030204" pitchFamily="18" charset="0"/>
                          </a:rPr>
                          <m:t>𝒔</m:t>
                        </m:r>
                        <m:r>
                          <a:rPr lang="en-US" altLang="zh-CN" sz="1700" b="1" i="1" dirty="0" smtClean="0">
                            <a:latin typeface="Cambria Math" panose="02040503050406030204" pitchFamily="18" charset="0"/>
                          </a:rPr>
                          <m:t>, </m:t>
                        </m:r>
                        <m:r>
                          <a:rPr lang="en-US" altLang="zh-CN" sz="1700" b="1" i="1" dirty="0" smtClean="0">
                            <a:latin typeface="Cambria Math" panose="02040503050406030204" pitchFamily="18" charset="0"/>
                          </a:rPr>
                          <m:t>𝒐</m:t>
                        </m:r>
                      </m:e>
                    </m:d>
                    <m:r>
                      <a:rPr lang="en-US" altLang="zh-CN" sz="1700" b="0" i="1" dirty="0" smtClean="0">
                        <a:latin typeface="Cambria Math" panose="02040503050406030204" pitchFamily="18" charset="0"/>
                      </a:rPr>
                      <m:t>=</m:t>
                    </m:r>
                    <m:func>
                      <m:funcPr>
                        <m:ctrlPr>
                          <a:rPr lang="en-US" altLang="zh-CN" sz="1700" b="0" i="1" dirty="0" smtClean="0">
                            <a:latin typeface="Cambria Math" panose="02040503050406030204" pitchFamily="18" charset="0"/>
                          </a:rPr>
                        </m:ctrlPr>
                      </m:funcPr>
                      <m:fName>
                        <m:limLow>
                          <m:limLowPr>
                            <m:ctrlPr>
                              <a:rPr lang="en-US" altLang="zh-CN" sz="1700" b="0" i="1" dirty="0" smtClean="0">
                                <a:latin typeface="Cambria Math" panose="02040503050406030204" pitchFamily="18" charset="0"/>
                              </a:rPr>
                            </m:ctrlPr>
                          </m:limLowPr>
                          <m:e>
                            <m:r>
                              <m:rPr>
                                <m:sty m:val="p"/>
                              </m:rPr>
                              <a:rPr lang="en-US" altLang="zh-CN" sz="1700" b="0" i="0" dirty="0" smtClean="0">
                                <a:latin typeface="Cambria Math" panose="02040503050406030204" pitchFamily="18" charset="0"/>
                              </a:rPr>
                              <m:t>max</m:t>
                            </m:r>
                          </m:e>
                          <m:lim>
                            <m:r>
                              <m:rPr>
                                <m:brk m:alnAt="7"/>
                              </m:rPr>
                              <a:rPr lang="en-US" altLang="zh-CN" sz="1700" i="1" dirty="0">
                                <a:latin typeface="Cambria Math" panose="02040503050406030204" pitchFamily="18" charset="0"/>
                              </a:rPr>
                              <m:t>𝑚</m:t>
                            </m:r>
                            <m:r>
                              <a:rPr lang="en-US" altLang="zh-CN" sz="1700" i="1" dirty="0">
                                <a:latin typeface="Cambria Math" panose="02040503050406030204" pitchFamily="18" charset="0"/>
                                <a:ea typeface="Cambria Math" panose="02040503050406030204" pitchFamily="18" charset="0"/>
                              </a:rPr>
                              <m:t>∈</m:t>
                            </m:r>
                            <m:sSub>
                              <m:sSubPr>
                                <m:ctrlPr>
                                  <a:rPr lang="en-US" altLang="zh-CN" sz="1700" i="1" dirty="0">
                                    <a:latin typeface="Cambria Math" panose="02040503050406030204" pitchFamily="18" charset="0"/>
                                    <a:ea typeface="Cambria Math" panose="02040503050406030204" pitchFamily="18" charset="0"/>
                                  </a:rPr>
                                </m:ctrlPr>
                              </m:sSubPr>
                              <m:e>
                                <m:r>
                                  <a:rPr lang="en-US" altLang="zh-CN" sz="1700" i="1" dirty="0">
                                    <a:latin typeface="Cambria Math" panose="02040503050406030204" pitchFamily="18" charset="0"/>
                                    <a:ea typeface="Cambria Math" panose="02040503050406030204" pitchFamily="18" charset="0"/>
                                  </a:rPr>
                                  <m:t>𝑀</m:t>
                                </m:r>
                              </m:e>
                              <m:sub>
                                <m:r>
                                  <a:rPr lang="en-US" altLang="zh-CN" sz="1700" b="0" i="1" dirty="0" smtClean="0">
                                    <a:latin typeface="Cambria Math" panose="02040503050406030204" pitchFamily="18" charset="0"/>
                                    <a:ea typeface="Cambria Math" panose="02040503050406030204" pitchFamily="18" charset="0"/>
                                  </a:rPr>
                                  <m:t>𝑠</m:t>
                                </m:r>
                                <m:r>
                                  <a:rPr lang="en-US" altLang="zh-CN" sz="1700" b="0" i="1" dirty="0" smtClean="0">
                                    <a:latin typeface="Cambria Math" panose="02040503050406030204" pitchFamily="18" charset="0"/>
                                    <a:ea typeface="Cambria Math" panose="02040503050406030204" pitchFamily="18" charset="0"/>
                                  </a:rPr>
                                  <m:t>, </m:t>
                                </m:r>
                                <m:r>
                                  <a:rPr lang="en-US" altLang="zh-CN" sz="1700" i="1" dirty="0">
                                    <a:latin typeface="Cambria Math" panose="02040503050406030204" pitchFamily="18" charset="0"/>
                                    <a:ea typeface="Cambria Math" panose="02040503050406030204" pitchFamily="18" charset="0"/>
                                  </a:rPr>
                                  <m:t>𝑜</m:t>
                                </m:r>
                              </m:sub>
                            </m:sSub>
                          </m:lim>
                        </m:limLow>
                      </m:fName>
                      <m:e>
                        <m:nary>
                          <m:naryPr>
                            <m:chr m:val="∑"/>
                            <m:supHide m:val="on"/>
                            <m:ctrlPr>
                              <a:rPr lang="en-US" altLang="zh-CN" sz="1700" b="0" i="1" dirty="0" smtClean="0">
                                <a:latin typeface="Cambria Math" panose="02040503050406030204" pitchFamily="18" charset="0"/>
                              </a:rPr>
                            </m:ctrlPr>
                          </m:naryPr>
                          <m:sub>
                            <m:r>
                              <m:rPr>
                                <m:brk m:alnAt="7"/>
                              </m:rPr>
                              <a:rPr lang="en-US" altLang="zh-CN" sz="1700" b="0" i="1" dirty="0" smtClean="0">
                                <a:latin typeface="Cambria Math" panose="02040503050406030204" pitchFamily="18" charset="0"/>
                              </a:rPr>
                              <m:t>𝑟</m:t>
                            </m:r>
                            <m:r>
                              <a:rPr lang="en-US" altLang="zh-CN" sz="1700" b="0" i="1" dirty="0" smtClean="0">
                                <a:latin typeface="Cambria Math" panose="02040503050406030204" pitchFamily="18" charset="0"/>
                                <a:ea typeface="Cambria Math" panose="02040503050406030204" pitchFamily="18" charset="0"/>
                              </a:rPr>
                              <m:t>∈</m:t>
                            </m:r>
                            <m:sSub>
                              <m:sSubPr>
                                <m:ctrlPr>
                                  <a:rPr lang="en-US" altLang="zh-CN" sz="1700" b="0" i="1" dirty="0" smtClean="0">
                                    <a:latin typeface="Cambria Math" panose="02040503050406030204" pitchFamily="18" charset="0"/>
                                    <a:ea typeface="Cambria Math" panose="02040503050406030204" pitchFamily="18" charset="0"/>
                                  </a:rPr>
                                </m:ctrlPr>
                              </m:sSubPr>
                              <m:e>
                                <m:r>
                                  <a:rPr lang="en-US" altLang="zh-CN" sz="1700" b="0" i="1" dirty="0" smtClean="0">
                                    <a:latin typeface="Cambria Math" panose="02040503050406030204" pitchFamily="18" charset="0"/>
                                    <a:ea typeface="Cambria Math" panose="02040503050406030204" pitchFamily="18" charset="0"/>
                                  </a:rPr>
                                  <m:t>𝑀</m:t>
                                </m:r>
                              </m:e>
                              <m:sub>
                                <m:r>
                                  <a:rPr lang="en-US" altLang="zh-CN" sz="1700" b="0" i="1" dirty="0" smtClean="0">
                                    <a:latin typeface="Cambria Math" panose="02040503050406030204" pitchFamily="18" charset="0"/>
                                    <a:ea typeface="Cambria Math" panose="02040503050406030204" pitchFamily="18" charset="0"/>
                                  </a:rPr>
                                  <m:t>𝑅</m:t>
                                </m:r>
                                <m:r>
                                  <a:rPr lang="en-US" altLang="zh-CN" sz="1700" b="0" i="1" dirty="0" smtClean="0">
                                    <a:latin typeface="Cambria Math" panose="02040503050406030204" pitchFamily="18" charset="0"/>
                                    <a:ea typeface="Cambria Math" panose="02040503050406030204" pitchFamily="18" charset="0"/>
                                  </a:rPr>
                                  <m:t>\</m:t>
                                </m:r>
                                <m:d>
                                  <m:dPr>
                                    <m:begChr m:val="{"/>
                                    <m:endChr m:val="}"/>
                                    <m:ctrlPr>
                                      <a:rPr lang="en-US" altLang="zh-CN" sz="1700" b="0" i="1" dirty="0" smtClean="0">
                                        <a:latin typeface="Cambria Math" panose="02040503050406030204" pitchFamily="18" charset="0"/>
                                        <a:ea typeface="Cambria Math" panose="02040503050406030204" pitchFamily="18" charset="0"/>
                                      </a:rPr>
                                    </m:ctrlPr>
                                  </m:dPr>
                                  <m:e>
                                    <m:r>
                                      <m:rPr>
                                        <m:sty m:val="p"/>
                                      </m:rPr>
                                      <a:rPr lang="en-US" altLang="zh-CN" sz="1700" i="1" dirty="0">
                                        <a:latin typeface="Cambria Math" panose="02040503050406030204" pitchFamily="18" charset="0"/>
                                        <a:ea typeface="Cambria Math" panose="02040503050406030204" pitchFamily="18" charset="0"/>
                                      </a:rPr>
                                      <m:t>NA</m:t>
                                    </m:r>
                                  </m:e>
                                </m:d>
                              </m:sub>
                            </m:sSub>
                          </m:sub>
                          <m:sup/>
                          <m:e>
                            <m:r>
                              <a:rPr lang="en-US" altLang="zh-CN" sz="1700" i="1" dirty="0">
                                <a:latin typeface="Cambria Math" panose="02040503050406030204" pitchFamily="18" charset="0"/>
                              </a:rPr>
                              <m:t>𝑚</m:t>
                            </m:r>
                            <m:d>
                              <m:dPr>
                                <m:begChr m:val="["/>
                                <m:endChr m:val="]"/>
                                <m:ctrlPr>
                                  <a:rPr lang="en-US" altLang="zh-CN" sz="1700" i="1" dirty="0">
                                    <a:latin typeface="Cambria Math" panose="02040503050406030204" pitchFamily="18" charset="0"/>
                                  </a:rPr>
                                </m:ctrlPr>
                              </m:dPr>
                              <m:e>
                                <m:r>
                                  <a:rPr lang="en-US" altLang="zh-CN" sz="1700" i="1" dirty="0">
                                    <a:latin typeface="Cambria Math" panose="02040503050406030204" pitchFamily="18" charset="0"/>
                                  </a:rPr>
                                  <m:t>𝑟</m:t>
                                </m:r>
                              </m:e>
                            </m:d>
                            <m:r>
                              <a:rPr lang="en-US" altLang="zh-CN" sz="1700" i="1" dirty="0">
                                <a:latin typeface="Cambria Math" panose="02040503050406030204" pitchFamily="18" charset="0"/>
                              </a:rPr>
                              <m:t>.</m:t>
                            </m:r>
                            <m:r>
                              <a:rPr lang="en-US" altLang="zh-CN" sz="1700" i="1" dirty="0">
                                <a:latin typeface="Cambria Math" panose="02040503050406030204" pitchFamily="18" charset="0"/>
                              </a:rPr>
                              <m:t>𝑐</m:t>
                            </m:r>
                          </m:e>
                        </m:nary>
                      </m:e>
                    </m:func>
                  </m:oMath>
                </a14:m>
                <a:endParaRPr lang="en-US" altLang="zh-CN" sz="1700" dirty="0" smtClean="0">
                  <a:latin typeface="Arial" panose="020B0604020202020204" pitchFamily="34" charset="0"/>
                </a:endParaRPr>
              </a:p>
            </p:txBody>
          </p:sp>
        </mc:Choice>
        <mc:Fallback>
          <p:sp>
            <p:nvSpPr>
              <p:cNvPr id="17" name="内容占位符 2"/>
              <p:cNvSpPr txBox="1">
                <a:spLocks noRot="1" noChangeAspect="1" noMove="1" noResize="1" noEditPoints="1" noAdjustHandles="1" noChangeArrowheads="1" noChangeShapeType="1" noTextEdit="1"/>
              </p:cNvSpPr>
              <p:nvPr/>
            </p:nvSpPr>
            <p:spPr>
              <a:xfrm>
                <a:off x="355193" y="5820209"/>
                <a:ext cx="8246838" cy="606829"/>
              </a:xfrm>
              <a:prstGeom prst="rect">
                <a:avLst/>
              </a:prstGeom>
              <a:blipFill rotWithShape="0">
                <a:blip r:embed="rId4"/>
                <a:stretch>
                  <a:fillRect t="-52525" b="-74747"/>
                </a:stretch>
              </a:blipFill>
              <a:ln w="19050">
                <a:noFill/>
              </a:ln>
            </p:spPr>
            <p:txBody>
              <a:bodyPr/>
              <a:lstStyle/>
              <a:p>
                <a:r>
                  <a:rPr lang="zh-CN" altLang="en-US">
                    <a:noFill/>
                  </a:rPr>
                  <a:t> </a:t>
                </a:r>
              </a:p>
            </p:txBody>
          </p:sp>
        </mc:Fallback>
      </mc:AlternateContent>
      <p:sp>
        <p:nvSpPr>
          <p:cNvPr id="18" name="标题 1"/>
          <p:cNvSpPr>
            <a:spLocks noGrp="1"/>
          </p:cNvSpPr>
          <p:nvPr>
            <p:ph type="title"/>
          </p:nvPr>
        </p:nvSpPr>
        <p:spPr>
          <a:xfrm>
            <a:off x="285720" y="71414"/>
            <a:ext cx="8358246" cy="796908"/>
          </a:xfrm>
        </p:spPr>
        <p:txBody>
          <a:bodyPr/>
          <a:lstStyle/>
          <a:p>
            <a:r>
              <a:rPr lang="en-US" altLang="zh-CN" sz="3600" b="1" dirty="0" smtClean="0">
                <a:solidFill>
                  <a:srgbClr val="C00000"/>
                </a:solidFill>
              </a:rPr>
              <a:t>Redundancies for Easy Decisions </a:t>
            </a:r>
            <a:endParaRPr lang="zh-CN" altLang="en-US" sz="3600" b="1" dirty="0">
              <a:solidFill>
                <a:srgbClr val="C00000"/>
              </a:solidFill>
            </a:endParaRPr>
          </a:p>
        </p:txBody>
      </p:sp>
    </p:spTree>
    <p:extLst>
      <p:ext uri="{BB962C8B-B14F-4D97-AF65-F5344CB8AC3E}">
        <p14:creationId xmlns="" xmlns:p14="http://schemas.microsoft.com/office/powerpoint/2010/main" val="67624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6" grpId="0" animBg="1"/>
      <p:bldP spid="1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998817" y="6426301"/>
            <a:ext cx="2057400" cy="365125"/>
          </a:xfrm>
          <a:prstGeom prst="rect">
            <a:avLst/>
          </a:prstGeom>
        </p:spPr>
        <p:txBody>
          <a:bodyPr/>
          <a:lstStyle/>
          <a:p>
            <a:fld id="{E3756F1F-84DF-4859-8AE8-4B3E0E674450}" type="slidenum">
              <a:rPr lang="zh-CN" altLang="en-US" smtClean="0"/>
              <a:pPr/>
              <a:t>31</a:t>
            </a:fld>
            <a:endParaRPr lang="zh-CN" altLang="en-US" dirty="0"/>
          </a:p>
        </p:txBody>
      </p:sp>
      <p:sp>
        <p:nvSpPr>
          <p:cNvPr id="15" name="内容占位符 2"/>
          <p:cNvSpPr txBox="1">
            <a:spLocks/>
          </p:cNvSpPr>
          <p:nvPr/>
        </p:nvSpPr>
        <p:spPr>
          <a:xfrm>
            <a:off x="331106" y="1118534"/>
            <a:ext cx="8812894" cy="881683"/>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latin typeface="Arial" panose="020B0604020202020204" pitchFamily="34" charset="0"/>
              </a:rPr>
              <a:t>Domain Constraints</a:t>
            </a:r>
            <a:endParaRPr lang="en-US" altLang="zh-CN" sz="2000" dirty="0" smtClean="0">
              <a:latin typeface="Arial" panose="020B0604020202020204" pitchFamily="34" charset="0"/>
            </a:endParaRPr>
          </a:p>
          <a:p>
            <a:pPr marL="594900" lvl="1" indent="-342900">
              <a:lnSpc>
                <a:spcPct val="120000"/>
              </a:lnSpc>
            </a:pPr>
            <a:r>
              <a:rPr lang="en-US" altLang="zh-CN" sz="1800" dirty="0" smtClean="0">
                <a:latin typeface="Arial" panose="020B0604020202020204" pitchFamily="34" charset="0"/>
              </a:rPr>
              <a:t>Enforce </a:t>
            </a:r>
            <a:r>
              <a:rPr lang="en-US" altLang="zh-CN" sz="1800" dirty="0">
                <a:latin typeface="Arial" panose="020B0604020202020204" pitchFamily="34" charset="0"/>
              </a:rPr>
              <a:t>constraints among the subject and </a:t>
            </a:r>
            <a:r>
              <a:rPr lang="en-US" altLang="zh-CN" sz="1800" dirty="0" smtClean="0">
                <a:latin typeface="Arial" panose="020B0604020202020204" pitchFamily="34" charset="0"/>
              </a:rPr>
              <a:t>object domains </a:t>
            </a:r>
            <a:r>
              <a:rPr lang="en-US" altLang="zh-CN" sz="1800" dirty="0">
                <a:latin typeface="Arial" panose="020B0604020202020204" pitchFamily="34" charset="0"/>
              </a:rPr>
              <a:t>of relations. </a:t>
            </a:r>
            <a:endParaRPr lang="en-US" altLang="zh-CN" sz="1800" dirty="0" smtClean="0">
              <a:latin typeface="Arial" panose="020B0604020202020204" pitchFamily="34" charset="0"/>
            </a:endParaRPr>
          </a:p>
          <a:p>
            <a:pPr marL="173037" lvl="1" indent="0">
              <a:lnSpc>
                <a:spcPct val="120000"/>
              </a:lnSpc>
              <a:buClrTx/>
              <a:buNone/>
            </a:pPr>
            <a:endParaRPr lang="en-US" altLang="zh-CN" sz="1700" dirty="0" smtClean="0">
              <a:solidFill>
                <a:srgbClr val="00B050"/>
              </a:solidFill>
              <a:latin typeface="Arial" panose="020B0604020202020204" pitchFamily="34" charset="0"/>
            </a:endParaRPr>
          </a:p>
        </p:txBody>
      </p:sp>
      <p:sp>
        <p:nvSpPr>
          <p:cNvPr id="13" name="内容占位符 2"/>
          <p:cNvSpPr txBox="1">
            <a:spLocks/>
          </p:cNvSpPr>
          <p:nvPr/>
        </p:nvSpPr>
        <p:spPr>
          <a:xfrm>
            <a:off x="331106" y="3653523"/>
            <a:ext cx="8246838" cy="1775741"/>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latin typeface="Arial" panose="020B0604020202020204" pitchFamily="34" charset="0"/>
              </a:rPr>
              <a:t>Uniqueness Constraints</a:t>
            </a:r>
            <a:endParaRPr lang="en-US" altLang="zh-CN" sz="2000" dirty="0" smtClean="0">
              <a:latin typeface="Arial" panose="020B0604020202020204" pitchFamily="34" charset="0"/>
            </a:endParaRPr>
          </a:p>
          <a:p>
            <a:pPr marL="594900" lvl="1" indent="-342900">
              <a:lnSpc>
                <a:spcPct val="120000"/>
              </a:lnSpc>
            </a:pPr>
            <a:r>
              <a:rPr lang="en-US" altLang="zh-CN" sz="1800" dirty="0">
                <a:latin typeface="Arial" panose="020B0604020202020204" pitchFamily="34" charset="0"/>
              </a:rPr>
              <a:t>Enforce the uniqueness of the subjects and </a:t>
            </a:r>
            <a:r>
              <a:rPr lang="en-US" altLang="zh-CN" sz="1800" dirty="0" smtClean="0">
                <a:latin typeface="Arial" panose="020B0604020202020204" pitchFamily="34" charset="0"/>
              </a:rPr>
              <a:t>objects of </a:t>
            </a:r>
            <a:r>
              <a:rPr lang="en-US" altLang="zh-CN" sz="1800" dirty="0">
                <a:latin typeface="Arial" panose="020B0604020202020204" pitchFamily="34" charset="0"/>
              </a:rPr>
              <a:t>relations. </a:t>
            </a:r>
            <a:endParaRPr lang="en-US" altLang="zh-CN" sz="1800" dirty="0" smtClean="0">
              <a:latin typeface="Arial" panose="020B0604020202020204" pitchFamily="34" charset="0"/>
            </a:endParaRPr>
          </a:p>
          <a:p>
            <a:pPr marL="541338" lvl="1" indent="0">
              <a:lnSpc>
                <a:spcPct val="120000"/>
              </a:lnSpc>
              <a:buClrTx/>
              <a:buNone/>
            </a:pPr>
            <a:r>
              <a:rPr lang="en-US" altLang="zh-CN" sz="1700" b="1" dirty="0" smtClean="0">
                <a:solidFill>
                  <a:srgbClr val="FF0000"/>
                </a:solidFill>
                <a:latin typeface="Arial" panose="020B0604020202020204" pitchFamily="34" charset="0"/>
              </a:rPr>
              <a:t>O </a:t>
            </a:r>
            <a:r>
              <a:rPr lang="en-US" altLang="zh-CN" sz="1700" b="1" dirty="0" smtClean="0">
                <a:latin typeface="Arial" panose="020B0604020202020204" pitchFamily="34" charset="0"/>
              </a:rPr>
              <a:t>(</a:t>
            </a:r>
            <a:r>
              <a:rPr lang="en-US" altLang="zh-CN" sz="1700" b="1" dirty="0" smtClean="0">
                <a:solidFill>
                  <a:srgbClr val="00B050"/>
                </a:solidFill>
                <a:latin typeface="Arial" panose="020B0604020202020204" pitchFamily="34" charset="0"/>
              </a:rPr>
              <a:t>S</a:t>
            </a:r>
            <a:r>
              <a:rPr lang="en-US" altLang="zh-CN" sz="1700" b="1" dirty="0" smtClean="0">
                <a:latin typeface="Arial" panose="020B0604020202020204" pitchFamily="34" charset="0"/>
              </a:rPr>
              <a:t>)</a:t>
            </a:r>
            <a:r>
              <a:rPr lang="en-US" altLang="zh-CN" sz="1700" b="1" dirty="0" smtClean="0">
                <a:solidFill>
                  <a:srgbClr val="FFC000"/>
                </a:solidFill>
                <a:latin typeface="Arial" panose="020B0604020202020204" pitchFamily="34" charset="0"/>
              </a:rPr>
              <a:t> </a:t>
            </a:r>
            <a:r>
              <a:rPr lang="en-US" altLang="zh-CN" sz="1700" b="1" dirty="0" smtClean="0">
                <a:latin typeface="Arial" panose="020B0604020202020204" pitchFamily="34" charset="0"/>
              </a:rPr>
              <a:t>uniqueness</a:t>
            </a:r>
            <a:r>
              <a:rPr lang="en-US" altLang="zh-CN" sz="1700" dirty="0" smtClean="0">
                <a:latin typeface="Arial" panose="020B0604020202020204" pitchFamily="34" charset="0"/>
              </a:rPr>
              <a:t>: </a:t>
            </a:r>
            <a:r>
              <a:rPr lang="en-US" altLang="zh-CN" sz="1700" dirty="0">
                <a:latin typeface="Arial" panose="020B0604020202020204" pitchFamily="34" charset="0"/>
              </a:rPr>
              <a:t>Given a </a:t>
            </a:r>
            <a:r>
              <a:rPr lang="en-US" altLang="zh-CN" sz="1700" dirty="0" smtClean="0">
                <a:latin typeface="Arial" panose="020B0604020202020204" pitchFamily="34" charset="0"/>
              </a:rPr>
              <a:t>object (or an object), the relation </a:t>
            </a:r>
            <a:r>
              <a:rPr lang="en-US" altLang="zh-CN" sz="1700" dirty="0">
                <a:latin typeface="Arial" panose="020B0604020202020204" pitchFamily="34" charset="0"/>
              </a:rPr>
              <a:t>should have </a:t>
            </a:r>
            <a:r>
              <a:rPr lang="en-US" altLang="zh-CN" sz="1700" dirty="0" smtClean="0">
                <a:latin typeface="Arial" panose="020B0604020202020204" pitchFamily="34" charset="0"/>
              </a:rPr>
              <a:t>unique </a:t>
            </a:r>
            <a:r>
              <a:rPr lang="en-US" altLang="zh-CN" sz="1700" dirty="0">
                <a:latin typeface="Arial" panose="020B0604020202020204" pitchFamily="34" charset="0"/>
              </a:rPr>
              <a:t>subjects (or </a:t>
            </a:r>
            <a:r>
              <a:rPr lang="en-US" altLang="zh-CN" sz="1700" dirty="0" smtClean="0">
                <a:latin typeface="Arial" panose="020B0604020202020204" pitchFamily="34" charset="0"/>
              </a:rPr>
              <a:t>objects)</a:t>
            </a:r>
            <a:endParaRPr lang="en-US" altLang="zh-CN" sz="1700" dirty="0">
              <a:latin typeface="Arial" panose="020B0604020202020204" pitchFamily="34" charset="0"/>
            </a:endParaRPr>
          </a:p>
        </p:txBody>
      </p:sp>
      <p:graphicFrame>
        <p:nvGraphicFramePr>
          <p:cNvPr id="14" name="表格 13"/>
          <p:cNvGraphicFramePr>
            <a:graphicFrameLocks noGrp="1"/>
          </p:cNvGraphicFramePr>
          <p:nvPr>
            <p:extLst>
              <p:ext uri="{D42A27DB-BD31-4B8C-83A1-F6EECF244321}">
                <p14:modId xmlns="" xmlns:p14="http://schemas.microsoft.com/office/powerpoint/2010/main" val="3589381013"/>
              </p:ext>
            </p:extLst>
          </p:nvPr>
        </p:nvGraphicFramePr>
        <p:xfrm>
          <a:off x="1857355" y="5374741"/>
          <a:ext cx="5097227" cy="1051560"/>
        </p:xfrm>
        <a:graphic>
          <a:graphicData uri="http://schemas.openxmlformats.org/drawingml/2006/table">
            <a:tbl>
              <a:tblPr firstRow="1" bandRow="1">
                <a:tableStyleId>{B301B821-A1FF-4177-AEE7-76D212191A09}</a:tableStyleId>
              </a:tblPr>
              <a:tblGrid>
                <a:gridCol w="1847005"/>
                <a:gridCol w="1458162"/>
                <a:gridCol w="1792060"/>
              </a:tblGrid>
              <a:tr h="237620">
                <a:tc>
                  <a:txBody>
                    <a:bodyPr/>
                    <a:lstStyle/>
                    <a:p>
                      <a:pPr algn="ctr"/>
                      <a:r>
                        <a:rPr lang="en-US" altLang="zh-CN" sz="1700" b="0" dirty="0" smtClean="0"/>
                        <a:t>Subject Domain </a:t>
                      </a:r>
                      <a:endParaRPr lang="zh-CN" altLang="en-US" sz="1700" b="0" dirty="0"/>
                    </a:p>
                  </a:txBody>
                  <a:tcPr>
                    <a:solidFill>
                      <a:srgbClr val="000099"/>
                    </a:solidFill>
                  </a:tcPr>
                </a:tc>
                <a:tc>
                  <a:txBody>
                    <a:bodyPr/>
                    <a:lstStyle/>
                    <a:p>
                      <a:pPr algn="ctr"/>
                      <a:r>
                        <a:rPr lang="en-US" altLang="zh-CN" sz="1700" b="0" dirty="0" smtClean="0"/>
                        <a:t>Relation </a:t>
                      </a:r>
                      <a:endParaRPr lang="zh-CN" altLang="en-US" sz="1700" b="0" dirty="0"/>
                    </a:p>
                  </a:txBody>
                  <a:tcPr>
                    <a:solidFill>
                      <a:srgbClr val="000099"/>
                    </a:solidFill>
                  </a:tcPr>
                </a:tc>
                <a:tc>
                  <a:txBody>
                    <a:bodyPr/>
                    <a:lstStyle/>
                    <a:p>
                      <a:pPr algn="ctr"/>
                      <a:r>
                        <a:rPr lang="en-US" altLang="zh-CN" sz="1700" b="0" dirty="0" smtClean="0"/>
                        <a:t>Object Domain </a:t>
                      </a:r>
                      <a:endParaRPr lang="zh-CN" altLang="en-US" sz="1700" b="0" dirty="0"/>
                    </a:p>
                  </a:txBody>
                  <a:tcPr>
                    <a:solidFill>
                      <a:srgbClr val="000099"/>
                    </a:solidFill>
                  </a:tcPr>
                </a:tc>
              </a:tr>
              <a:tr h="226340">
                <a:tc>
                  <a:txBody>
                    <a:bodyPr/>
                    <a:lstStyle/>
                    <a:p>
                      <a:pPr algn="ctr"/>
                      <a:r>
                        <a:rPr lang="en-US" altLang="zh-CN" sz="1700" dirty="0" smtClean="0"/>
                        <a:t>Persons </a:t>
                      </a:r>
                      <a:endParaRPr lang="zh-CN" altLang="en-US" sz="1700" dirty="0"/>
                    </a:p>
                  </a:txBody>
                  <a:tcPr/>
                </a:tc>
                <a:tc>
                  <a:txBody>
                    <a:bodyPr/>
                    <a:lstStyle/>
                    <a:p>
                      <a:pPr algn="ctr"/>
                      <a:r>
                        <a:rPr lang="en-US" altLang="zh-CN" sz="1700" b="1" i="1" dirty="0" err="1" smtClean="0">
                          <a:solidFill>
                            <a:srgbClr val="00B050"/>
                          </a:solidFill>
                        </a:rPr>
                        <a:t>birthPlace</a:t>
                      </a:r>
                      <a:endParaRPr lang="zh-CN" altLang="en-US" sz="1700" b="1" i="1" dirty="0">
                        <a:solidFill>
                          <a:srgbClr val="00B050"/>
                        </a:solidFill>
                      </a:endParaRPr>
                    </a:p>
                  </a:txBody>
                  <a:tcPr/>
                </a:tc>
                <a:tc>
                  <a:txBody>
                    <a:bodyPr/>
                    <a:lstStyle/>
                    <a:p>
                      <a:pPr algn="ctr"/>
                      <a:r>
                        <a:rPr lang="en-US" altLang="zh-CN" sz="1700" dirty="0" smtClean="0"/>
                        <a:t>Cities</a:t>
                      </a:r>
                      <a:endParaRPr lang="zh-CN" altLang="en-US" sz="1700" dirty="0"/>
                    </a:p>
                  </a:txBody>
                  <a:tcPr/>
                </a:tc>
              </a:tr>
              <a:tr h="226340">
                <a:tc>
                  <a:txBody>
                    <a:bodyPr/>
                    <a:lstStyle/>
                    <a:p>
                      <a:pPr algn="ctr"/>
                      <a:r>
                        <a:rPr lang="en-US" altLang="zh-CN" sz="1700" dirty="0" smtClean="0"/>
                        <a:t>Countries </a:t>
                      </a:r>
                      <a:endParaRPr lang="zh-CN" altLang="en-US" sz="1700" dirty="0"/>
                    </a:p>
                  </a:txBody>
                  <a:tcPr/>
                </a:tc>
                <a:tc>
                  <a:txBody>
                    <a:bodyPr/>
                    <a:lstStyle/>
                    <a:p>
                      <a:pPr algn="ctr"/>
                      <a:r>
                        <a:rPr lang="en-US" altLang="zh-CN" sz="1700" b="1" i="1" dirty="0" smtClean="0">
                          <a:solidFill>
                            <a:srgbClr val="FF0000"/>
                          </a:solidFill>
                        </a:rPr>
                        <a:t>capital</a:t>
                      </a:r>
                      <a:endParaRPr lang="zh-CN" altLang="en-US" sz="1700" b="1" i="1" dirty="0">
                        <a:solidFill>
                          <a:srgbClr val="FF0000"/>
                        </a:solidFill>
                      </a:endParaRPr>
                    </a:p>
                  </a:txBody>
                  <a:tcPr/>
                </a:tc>
                <a:tc>
                  <a:txBody>
                    <a:bodyPr/>
                    <a:lstStyle/>
                    <a:p>
                      <a:pPr algn="ctr"/>
                      <a:r>
                        <a:rPr lang="en-US" altLang="zh-CN" sz="1700" dirty="0" smtClean="0"/>
                        <a:t>Cities </a:t>
                      </a:r>
                      <a:endParaRPr lang="zh-CN" altLang="en-US" sz="1700" dirty="0"/>
                    </a:p>
                  </a:txBody>
                  <a:tcPr/>
                </a:tc>
              </a:tr>
            </a:tbl>
          </a:graphicData>
        </a:graphic>
      </p:graphicFrame>
      <p:graphicFrame>
        <p:nvGraphicFramePr>
          <p:cNvPr id="20" name="表格 19"/>
          <p:cNvGraphicFramePr>
            <a:graphicFrameLocks noGrp="1"/>
          </p:cNvGraphicFramePr>
          <p:nvPr>
            <p:extLst>
              <p:ext uri="{D42A27DB-BD31-4B8C-83A1-F6EECF244321}">
                <p14:modId xmlns="" xmlns:p14="http://schemas.microsoft.com/office/powerpoint/2010/main" val="35796620"/>
              </p:ext>
            </p:extLst>
          </p:nvPr>
        </p:nvGraphicFramePr>
        <p:xfrm>
          <a:off x="4670435" y="1906982"/>
          <a:ext cx="4338398" cy="1661160"/>
        </p:xfrm>
        <a:graphic>
          <a:graphicData uri="http://schemas.openxmlformats.org/drawingml/2006/table">
            <a:tbl>
              <a:tblPr firstRow="1" bandRow="1">
                <a:tableStyleId>{B301B821-A1FF-4177-AEE7-76D212191A09}</a:tableStyleId>
              </a:tblPr>
              <a:tblGrid>
                <a:gridCol w="1571344"/>
                <a:gridCol w="1330617"/>
                <a:gridCol w="1436437"/>
              </a:tblGrid>
              <a:tr h="320452">
                <a:tc>
                  <a:txBody>
                    <a:bodyPr/>
                    <a:lstStyle/>
                    <a:p>
                      <a:pPr algn="ctr"/>
                      <a:r>
                        <a:rPr lang="en-US" altLang="zh-CN" sz="1700" b="0" dirty="0" smtClean="0"/>
                        <a:t>Subject Domain </a:t>
                      </a:r>
                      <a:endParaRPr lang="zh-CN" altLang="en-US" sz="1700" b="0" dirty="0"/>
                    </a:p>
                  </a:txBody>
                  <a:tcPr>
                    <a:solidFill>
                      <a:srgbClr val="000099"/>
                    </a:solidFill>
                  </a:tcPr>
                </a:tc>
                <a:tc>
                  <a:txBody>
                    <a:bodyPr/>
                    <a:lstStyle/>
                    <a:p>
                      <a:pPr algn="ctr"/>
                      <a:r>
                        <a:rPr lang="en-US" altLang="zh-CN" sz="1700" b="0" dirty="0" smtClean="0"/>
                        <a:t>Relation </a:t>
                      </a:r>
                      <a:endParaRPr lang="zh-CN" altLang="en-US" sz="1700" b="0" dirty="0"/>
                    </a:p>
                  </a:txBody>
                  <a:tcPr>
                    <a:solidFill>
                      <a:srgbClr val="000099"/>
                    </a:solidFill>
                  </a:tcPr>
                </a:tc>
                <a:tc>
                  <a:txBody>
                    <a:bodyPr/>
                    <a:lstStyle/>
                    <a:p>
                      <a:pPr algn="ctr"/>
                      <a:r>
                        <a:rPr lang="en-US" altLang="zh-CN" sz="1700" b="0" dirty="0" smtClean="0"/>
                        <a:t>Object Domain </a:t>
                      </a:r>
                      <a:endParaRPr lang="zh-CN" altLang="en-US" sz="1700" b="0" dirty="0"/>
                    </a:p>
                  </a:txBody>
                  <a:tcPr>
                    <a:solidFill>
                      <a:srgbClr val="000099"/>
                    </a:solidFill>
                  </a:tcPr>
                </a:tc>
              </a:tr>
              <a:tr h="320452">
                <a:tc>
                  <a:txBody>
                    <a:bodyPr/>
                    <a:lstStyle/>
                    <a:p>
                      <a:pPr algn="ctr"/>
                      <a:r>
                        <a:rPr lang="en-US" altLang="zh-CN" sz="1700" dirty="0" smtClean="0"/>
                        <a:t>Countries </a:t>
                      </a:r>
                      <a:endParaRPr lang="zh-CN" altLang="en-US" sz="1700" dirty="0"/>
                    </a:p>
                  </a:txBody>
                  <a:tcPr/>
                </a:tc>
                <a:tc>
                  <a:txBody>
                    <a:bodyPr/>
                    <a:lstStyle/>
                    <a:p>
                      <a:pPr algn="ctr"/>
                      <a:r>
                        <a:rPr lang="en-US" altLang="zh-CN" sz="1700" i="1" dirty="0" err="1" smtClean="0"/>
                        <a:t>largestCity</a:t>
                      </a:r>
                      <a:endParaRPr lang="zh-CN" altLang="en-US" sz="1700" i="1" dirty="0"/>
                    </a:p>
                  </a:txBody>
                  <a:tcPr/>
                </a:tc>
                <a:tc>
                  <a:txBody>
                    <a:bodyPr/>
                    <a:lstStyle/>
                    <a:p>
                      <a:pPr algn="ctr"/>
                      <a:r>
                        <a:rPr lang="en-US" altLang="zh-CN" sz="1700" dirty="0" smtClean="0"/>
                        <a:t>Cities</a:t>
                      </a:r>
                      <a:endParaRPr lang="zh-CN" altLang="en-US" sz="1700" dirty="0"/>
                    </a:p>
                  </a:txBody>
                  <a:tcPr/>
                </a:tc>
              </a:tr>
              <a:tr h="320452">
                <a:tc>
                  <a:txBody>
                    <a:bodyPr/>
                    <a:lstStyle/>
                    <a:p>
                      <a:pPr algn="ctr"/>
                      <a:r>
                        <a:rPr lang="en-US" altLang="zh-CN" sz="1700" dirty="0" smtClean="0"/>
                        <a:t>Organizations </a:t>
                      </a:r>
                      <a:endParaRPr lang="zh-CN" altLang="en-US" sz="1700" dirty="0"/>
                    </a:p>
                  </a:txBody>
                  <a:tcPr/>
                </a:tc>
                <a:tc>
                  <a:txBody>
                    <a:bodyPr/>
                    <a:lstStyle/>
                    <a:p>
                      <a:pPr algn="ctr"/>
                      <a:r>
                        <a:rPr lang="en-US" altLang="zh-CN" sz="1700" i="1" dirty="0" err="1" smtClean="0"/>
                        <a:t>locationCity</a:t>
                      </a:r>
                      <a:endParaRPr lang="zh-CN" altLang="en-US" sz="1700" i="1" dirty="0"/>
                    </a:p>
                  </a:txBody>
                  <a:tcPr/>
                </a:tc>
                <a:tc>
                  <a:txBody>
                    <a:bodyPr/>
                    <a:lstStyle/>
                    <a:p>
                      <a:pPr algn="ctr"/>
                      <a:r>
                        <a:rPr lang="en-US" altLang="zh-CN" sz="1700" dirty="0" smtClean="0"/>
                        <a:t>Cities </a:t>
                      </a:r>
                      <a:endParaRPr lang="zh-CN" altLang="en-US" sz="1700" dirty="0"/>
                    </a:p>
                  </a:txBody>
                  <a:tcPr/>
                </a:tc>
              </a:tr>
              <a:tr h="320452">
                <a:tc>
                  <a:txBody>
                    <a:bodyPr/>
                    <a:lstStyle/>
                    <a:p>
                      <a:pPr algn="ctr"/>
                      <a:r>
                        <a:rPr lang="en-US" altLang="zh-CN" sz="1700" dirty="0" smtClean="0"/>
                        <a:t>Persons </a:t>
                      </a:r>
                      <a:endParaRPr lang="zh-CN" altLang="en-US" sz="1700" dirty="0"/>
                    </a:p>
                  </a:txBody>
                  <a:tcPr/>
                </a:tc>
                <a:tc>
                  <a:txBody>
                    <a:bodyPr/>
                    <a:lstStyle/>
                    <a:p>
                      <a:pPr algn="ctr"/>
                      <a:r>
                        <a:rPr lang="en-US" altLang="zh-CN" sz="1700" i="1" dirty="0" smtClean="0"/>
                        <a:t>nationality</a:t>
                      </a:r>
                      <a:endParaRPr lang="zh-CN" altLang="en-US" sz="1700" i="1" dirty="0"/>
                    </a:p>
                  </a:txBody>
                  <a:tcPr/>
                </a:tc>
                <a:tc>
                  <a:txBody>
                    <a:bodyPr/>
                    <a:lstStyle/>
                    <a:p>
                      <a:pPr algn="ctr"/>
                      <a:r>
                        <a:rPr lang="en-US" altLang="zh-CN" sz="1700" dirty="0" smtClean="0"/>
                        <a:t>Countries </a:t>
                      </a:r>
                      <a:endParaRPr lang="zh-CN" altLang="en-US" sz="1700" dirty="0"/>
                    </a:p>
                  </a:txBody>
                  <a:tcPr/>
                </a:tc>
              </a:tr>
            </a:tbl>
          </a:graphicData>
        </a:graphic>
      </p:graphicFrame>
      <p:sp>
        <p:nvSpPr>
          <p:cNvPr id="8" name="圆角矩形 7"/>
          <p:cNvSpPr/>
          <p:nvPr/>
        </p:nvSpPr>
        <p:spPr>
          <a:xfrm>
            <a:off x="4783782" y="2571744"/>
            <a:ext cx="1354625" cy="624965"/>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9" name="圆角矩形 8"/>
          <p:cNvSpPr/>
          <p:nvPr/>
        </p:nvSpPr>
        <p:spPr>
          <a:xfrm>
            <a:off x="7578533" y="2943737"/>
            <a:ext cx="1353600" cy="628139"/>
          </a:xfrm>
          <a:prstGeom prst="round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1" name="圆角矩形 10"/>
          <p:cNvSpPr/>
          <p:nvPr/>
        </p:nvSpPr>
        <p:spPr>
          <a:xfrm>
            <a:off x="4783782" y="3279409"/>
            <a:ext cx="1353600" cy="271795"/>
          </a:xfrm>
          <a:prstGeom prst="round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p:sp>
        <p:nvSpPr>
          <p:cNvPr id="12" name="圆角矩形 11"/>
          <p:cNvSpPr/>
          <p:nvPr/>
        </p:nvSpPr>
        <p:spPr>
          <a:xfrm>
            <a:off x="7578533" y="2577646"/>
            <a:ext cx="1353600" cy="301017"/>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0"/>
          </a:p>
        </p:txBody>
      </p:sp>
      <mc:AlternateContent xmlns:mc="http://schemas.openxmlformats.org/markup-compatibility/2006">
        <mc:Choice xmlns="" xmlns:a14="http://schemas.microsoft.com/office/drawing/2010/main" Requires="a14">
          <p:sp>
            <p:nvSpPr>
              <p:cNvPr id="16" name="内容占位符 2"/>
              <p:cNvSpPr txBox="1">
                <a:spLocks/>
              </p:cNvSpPr>
              <p:nvPr/>
            </p:nvSpPr>
            <p:spPr>
              <a:xfrm>
                <a:off x="331106" y="2195420"/>
                <a:ext cx="4340647" cy="1178804"/>
              </a:xfrm>
              <a:prstGeom prst="rect">
                <a:avLst/>
              </a:prstGeom>
              <a:ln w="19050">
                <a:noFill/>
              </a:ln>
            </p:spPr>
            <p:txBody>
              <a:bodyPr vert="horz" lIns="91440" tIns="45720" rIns="91440" bIns="45720" rtlCol="0">
                <a:normAutofit lnSpcReduction="10000"/>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7188" lvl="1" indent="-261938">
                  <a:lnSpc>
                    <a:spcPct val="120000"/>
                  </a:lnSpc>
                  <a:buClrTx/>
                  <a:buFont typeface="+mj-ea"/>
                  <a:buAutoNum type="circleNumDbPlain"/>
                </a:pPr>
                <a:r>
                  <a:rPr lang="en-US" altLang="zh-CN" sz="1700" b="1" dirty="0" smtClean="0">
                    <a:solidFill>
                      <a:srgbClr val="00B050"/>
                    </a:solidFill>
                    <a:latin typeface="Arial" panose="020B0604020202020204" pitchFamily="34" charset="0"/>
                  </a:rPr>
                  <a:t>S-S domain</a:t>
                </a:r>
                <a:r>
                  <a:rPr lang="en-US" altLang="zh-CN" sz="1700" dirty="0" smtClean="0">
                    <a:latin typeface="Arial" panose="020B0604020202020204" pitchFamily="34" charset="0"/>
                  </a:rPr>
                  <a:t>: </a:t>
                </a:r>
                <a14:m>
                  <m:oMath xmlns:m="http://schemas.openxmlformats.org/officeDocument/2006/math">
                    <m:sSub>
                      <m:sSubPr>
                        <m:ctrlPr>
                          <a:rPr lang="en-US" altLang="zh-CN" sz="1700" i="1" smtClean="0">
                            <a:latin typeface="Cambria Math" panose="02040503050406030204" pitchFamily="18" charset="0"/>
                          </a:rPr>
                        </m:ctrlPr>
                      </m:sSubPr>
                      <m:e>
                        <m:r>
                          <a:rPr lang="en-US" altLang="zh-CN" sz="1700" b="0" i="1" smtClean="0">
                            <a:latin typeface="Cambria Math" panose="02040503050406030204" pitchFamily="18" charset="0"/>
                          </a:rPr>
                          <m:t>𝑟</m:t>
                        </m:r>
                      </m:e>
                      <m:sub>
                        <m:r>
                          <a:rPr lang="en-US" altLang="zh-CN" sz="1700" b="0" i="1" smtClean="0">
                            <a:latin typeface="Cambria Math" panose="02040503050406030204" pitchFamily="18" charset="0"/>
                          </a:rPr>
                          <m:t>𝑖</m:t>
                        </m:r>
                      </m:sub>
                    </m:sSub>
                    <m:r>
                      <a:rPr lang="en-US" altLang="zh-CN" sz="1700" b="0" i="1" smtClean="0">
                        <a:latin typeface="Cambria Math" panose="02040503050406030204" pitchFamily="18" charset="0"/>
                      </a:rPr>
                      <m:t>.</m:t>
                    </m:r>
                    <m:r>
                      <m:rPr>
                        <m:sty m:val="p"/>
                      </m:rPr>
                      <a:rPr lang="en-US" altLang="zh-CN" sz="1700" i="1">
                        <a:latin typeface="Cambria Math" panose="02040503050406030204" pitchFamily="18" charset="0"/>
                      </a:rPr>
                      <m:t>subject</m:t>
                    </m:r>
                    <m:r>
                      <a:rPr lang="en-US" altLang="zh-CN" sz="1700" i="1" smtClean="0">
                        <a:latin typeface="Cambria Math" panose="02040503050406030204" pitchFamily="18" charset="0"/>
                        <a:ea typeface="Cambria Math" panose="02040503050406030204" pitchFamily="18" charset="0"/>
                      </a:rPr>
                      <m:t>∩</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𝑟</m:t>
                        </m:r>
                      </m:e>
                      <m:sub>
                        <m:r>
                          <a:rPr lang="en-US" altLang="zh-CN" sz="1700" b="0" i="1" smtClean="0">
                            <a:latin typeface="Cambria Math" panose="02040503050406030204" pitchFamily="18" charset="0"/>
                          </a:rPr>
                          <m:t>𝑗</m:t>
                        </m:r>
                      </m:sub>
                    </m:sSub>
                    <m:r>
                      <a:rPr lang="en-US" altLang="zh-CN" sz="1700" i="1">
                        <a:latin typeface="Cambria Math" panose="02040503050406030204" pitchFamily="18" charset="0"/>
                      </a:rPr>
                      <m:t>.</m:t>
                    </m:r>
                    <m:r>
                      <m:rPr>
                        <m:sty m:val="p"/>
                      </m:rPr>
                      <a:rPr lang="en-US" altLang="zh-CN" sz="1700" i="1">
                        <a:latin typeface="Cambria Math" panose="02040503050406030204" pitchFamily="18" charset="0"/>
                      </a:rPr>
                      <m:t>subject</m:t>
                    </m:r>
                    <m:r>
                      <a:rPr lang="en-US" altLang="zh-CN" sz="1700" b="0" i="1" smtClean="0">
                        <a:latin typeface="Cambria Math" panose="02040503050406030204" pitchFamily="18" charset="0"/>
                      </a:rPr>
                      <m:t>=</m:t>
                    </m:r>
                    <m:r>
                      <a:rPr lang="en-US" altLang="zh-CN" sz="1700" b="0" i="1" smtClean="0">
                        <a:latin typeface="Cambria Math" panose="02040503050406030204" pitchFamily="18" charset="0"/>
                        <a:ea typeface="Cambria Math" panose="02040503050406030204" pitchFamily="18" charset="0"/>
                      </a:rPr>
                      <m:t>∅</m:t>
                    </m:r>
                  </m:oMath>
                </a14:m>
                <a:endParaRPr lang="en-US" altLang="zh-CN" sz="1700" dirty="0" smtClean="0">
                  <a:latin typeface="Arial" panose="020B0604020202020204" pitchFamily="34" charset="0"/>
                </a:endParaRPr>
              </a:p>
              <a:p>
                <a:pPr marL="357188" lvl="1" indent="-261938">
                  <a:lnSpc>
                    <a:spcPct val="120000"/>
                  </a:lnSpc>
                  <a:buFont typeface="+mj-ea"/>
                  <a:buAutoNum type="circleNumDbPlain"/>
                </a:pPr>
                <a:r>
                  <a:rPr lang="en-US" altLang="zh-CN" sz="1700" b="1" dirty="0" smtClean="0">
                    <a:solidFill>
                      <a:srgbClr val="FFC000"/>
                    </a:solidFill>
                    <a:latin typeface="Arial" panose="020B0604020202020204" pitchFamily="34" charset="0"/>
                  </a:rPr>
                  <a:t>O-O domain</a:t>
                </a:r>
                <a:r>
                  <a:rPr lang="en-US" altLang="zh-CN" sz="1700" dirty="0" smtClean="0">
                    <a:latin typeface="Arial" panose="020B0604020202020204" pitchFamily="34" charset="0"/>
                  </a:rPr>
                  <a:t>: </a:t>
                </a:r>
                <a14:m>
                  <m:oMath xmlns:m="http://schemas.openxmlformats.org/officeDocument/2006/math">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𝑟</m:t>
                        </m:r>
                      </m:e>
                      <m:sub>
                        <m:r>
                          <a:rPr lang="en-US" altLang="zh-CN" sz="1700" i="1">
                            <a:latin typeface="Cambria Math" panose="02040503050406030204" pitchFamily="18" charset="0"/>
                          </a:rPr>
                          <m:t>𝑖</m:t>
                        </m:r>
                      </m:sub>
                    </m:sSub>
                    <m:r>
                      <a:rPr lang="en-US" altLang="zh-CN" sz="1700" i="1">
                        <a:latin typeface="Cambria Math" panose="02040503050406030204" pitchFamily="18" charset="0"/>
                      </a:rPr>
                      <m:t>.</m:t>
                    </m:r>
                    <m:r>
                      <m:rPr>
                        <m:sty m:val="p"/>
                      </m:rPr>
                      <a:rPr lang="en-US" altLang="zh-CN" sz="1700" b="0" i="0" smtClean="0">
                        <a:latin typeface="Cambria Math" panose="02040503050406030204" pitchFamily="18" charset="0"/>
                      </a:rPr>
                      <m:t>o</m:t>
                    </m:r>
                    <m:r>
                      <m:rPr>
                        <m:sty m:val="p"/>
                      </m:rPr>
                      <a:rPr lang="en-US" altLang="zh-CN" sz="1700" i="1">
                        <a:latin typeface="Cambria Math" panose="02040503050406030204" pitchFamily="18" charset="0"/>
                      </a:rPr>
                      <m:t>bject</m:t>
                    </m:r>
                    <m:r>
                      <a:rPr lang="en-US" altLang="zh-CN" sz="1700" i="1">
                        <a:latin typeface="Cambria Math" panose="02040503050406030204" pitchFamily="18" charset="0"/>
                        <a:ea typeface="Cambria Math" panose="02040503050406030204" pitchFamily="18" charset="0"/>
                      </a:rPr>
                      <m:t>∩</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𝑟</m:t>
                        </m:r>
                      </m:e>
                      <m:sub>
                        <m:r>
                          <a:rPr lang="en-US" altLang="zh-CN" sz="1700" i="1">
                            <a:latin typeface="Cambria Math" panose="02040503050406030204" pitchFamily="18" charset="0"/>
                          </a:rPr>
                          <m:t>𝑗</m:t>
                        </m:r>
                      </m:sub>
                    </m:sSub>
                    <m:r>
                      <a:rPr lang="en-US" altLang="zh-CN" sz="1700" i="1">
                        <a:latin typeface="Cambria Math" panose="02040503050406030204" pitchFamily="18" charset="0"/>
                      </a:rPr>
                      <m:t>.</m:t>
                    </m:r>
                    <m:r>
                      <m:rPr>
                        <m:sty m:val="p"/>
                      </m:rPr>
                      <a:rPr lang="en-US" altLang="zh-CN" sz="1700" b="0" i="0" smtClean="0">
                        <a:latin typeface="Cambria Math" panose="02040503050406030204" pitchFamily="18" charset="0"/>
                      </a:rPr>
                      <m:t>o</m:t>
                    </m:r>
                    <m:r>
                      <m:rPr>
                        <m:sty m:val="p"/>
                      </m:rPr>
                      <a:rPr lang="en-US" altLang="zh-CN" sz="1700" i="0">
                        <a:latin typeface="Cambria Math" panose="02040503050406030204" pitchFamily="18" charset="0"/>
                      </a:rPr>
                      <m:t>bject</m:t>
                    </m:r>
                    <m:r>
                      <a:rPr lang="en-US" altLang="zh-CN" sz="1700" i="1">
                        <a:latin typeface="Cambria Math" panose="02040503050406030204" pitchFamily="18" charset="0"/>
                      </a:rPr>
                      <m:t>=</m:t>
                    </m:r>
                    <m:r>
                      <a:rPr lang="en-US" altLang="zh-CN" sz="1700" i="1">
                        <a:latin typeface="Cambria Math" panose="02040503050406030204" pitchFamily="18" charset="0"/>
                        <a:ea typeface="Cambria Math" panose="02040503050406030204" pitchFamily="18" charset="0"/>
                      </a:rPr>
                      <m:t>∅</m:t>
                    </m:r>
                  </m:oMath>
                </a14:m>
                <a:endParaRPr lang="en-US" altLang="zh-CN" sz="1700" dirty="0">
                  <a:latin typeface="Arial" panose="020B0604020202020204" pitchFamily="34" charset="0"/>
                </a:endParaRPr>
              </a:p>
              <a:p>
                <a:pPr marL="357188" lvl="1" indent="-261938">
                  <a:lnSpc>
                    <a:spcPct val="120000"/>
                  </a:lnSpc>
                  <a:buFont typeface="+mj-ea"/>
                  <a:buAutoNum type="circleNumDbPlain"/>
                </a:pPr>
                <a:r>
                  <a:rPr lang="en-US" altLang="zh-CN" sz="1700" b="1" dirty="0" smtClean="0">
                    <a:solidFill>
                      <a:srgbClr val="FF0000"/>
                    </a:solidFill>
                    <a:latin typeface="Arial" panose="020B0604020202020204" pitchFamily="34" charset="0"/>
                  </a:rPr>
                  <a:t>S-O domain</a:t>
                </a:r>
                <a:r>
                  <a:rPr lang="en-US" altLang="zh-CN" sz="1700" dirty="0" smtClean="0">
                    <a:latin typeface="Arial" panose="020B0604020202020204" pitchFamily="34" charset="0"/>
                  </a:rPr>
                  <a:t>: </a:t>
                </a:r>
                <a14:m>
                  <m:oMath xmlns:m="http://schemas.openxmlformats.org/officeDocument/2006/math">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𝑟</m:t>
                        </m:r>
                      </m:e>
                      <m:sub>
                        <m:r>
                          <a:rPr lang="en-US" altLang="zh-CN" sz="1700" i="1">
                            <a:latin typeface="Cambria Math" panose="02040503050406030204" pitchFamily="18" charset="0"/>
                          </a:rPr>
                          <m:t>𝑖</m:t>
                        </m:r>
                      </m:sub>
                    </m:sSub>
                    <m:r>
                      <a:rPr lang="en-US" altLang="zh-CN" sz="1700" i="1">
                        <a:latin typeface="Cambria Math" panose="02040503050406030204" pitchFamily="18" charset="0"/>
                      </a:rPr>
                      <m:t>.</m:t>
                    </m:r>
                    <m:r>
                      <m:rPr>
                        <m:sty m:val="p"/>
                      </m:rPr>
                      <a:rPr lang="en-US" altLang="zh-CN" sz="1700" i="1">
                        <a:latin typeface="Cambria Math" panose="02040503050406030204" pitchFamily="18" charset="0"/>
                      </a:rPr>
                      <m:t>subject</m:t>
                    </m:r>
                    <m:r>
                      <a:rPr lang="en-US" altLang="zh-CN" sz="1700" i="1">
                        <a:latin typeface="Cambria Math" panose="02040503050406030204" pitchFamily="18" charset="0"/>
                        <a:ea typeface="Cambria Math" panose="02040503050406030204" pitchFamily="18" charset="0"/>
                      </a:rPr>
                      <m:t>∩</m:t>
                    </m:r>
                    <m:sSub>
                      <m:sSubPr>
                        <m:ctrlPr>
                          <a:rPr lang="en-US" altLang="zh-CN" sz="1700" i="1">
                            <a:latin typeface="Cambria Math" panose="02040503050406030204" pitchFamily="18" charset="0"/>
                          </a:rPr>
                        </m:ctrlPr>
                      </m:sSubPr>
                      <m:e>
                        <m:r>
                          <a:rPr lang="en-US" altLang="zh-CN" sz="1700" i="1">
                            <a:latin typeface="Cambria Math" panose="02040503050406030204" pitchFamily="18" charset="0"/>
                          </a:rPr>
                          <m:t>𝑟</m:t>
                        </m:r>
                      </m:e>
                      <m:sub>
                        <m:r>
                          <a:rPr lang="en-US" altLang="zh-CN" sz="1700" i="1">
                            <a:latin typeface="Cambria Math" panose="02040503050406030204" pitchFamily="18" charset="0"/>
                          </a:rPr>
                          <m:t>𝑗</m:t>
                        </m:r>
                      </m:sub>
                    </m:sSub>
                    <m:r>
                      <a:rPr lang="en-US" altLang="zh-CN" sz="1700" i="1">
                        <a:latin typeface="Cambria Math" panose="02040503050406030204" pitchFamily="18" charset="0"/>
                      </a:rPr>
                      <m:t>.</m:t>
                    </m:r>
                    <m:r>
                      <m:rPr>
                        <m:sty m:val="p"/>
                      </m:rPr>
                      <a:rPr lang="en-US" altLang="zh-CN" sz="1700">
                        <a:latin typeface="Cambria Math" panose="02040503050406030204" pitchFamily="18" charset="0"/>
                      </a:rPr>
                      <m:t>o</m:t>
                    </m:r>
                    <m:r>
                      <m:rPr>
                        <m:sty m:val="p"/>
                      </m:rPr>
                      <a:rPr lang="en-US" altLang="zh-CN" sz="1700" i="1">
                        <a:latin typeface="Cambria Math" panose="02040503050406030204" pitchFamily="18" charset="0"/>
                      </a:rPr>
                      <m:t>bject</m:t>
                    </m:r>
                    <m:r>
                      <a:rPr lang="en-US" altLang="zh-CN" sz="1700" i="1">
                        <a:latin typeface="Cambria Math" panose="02040503050406030204" pitchFamily="18" charset="0"/>
                      </a:rPr>
                      <m:t>=∅</m:t>
                    </m:r>
                  </m:oMath>
                </a14:m>
                <a:endParaRPr lang="en-US" altLang="zh-CN" sz="1700" dirty="0" smtClean="0">
                  <a:latin typeface="Arial" panose="020B0604020202020204" pitchFamily="34" charset="0"/>
                </a:endParaRPr>
              </a:p>
            </p:txBody>
          </p:sp>
        </mc:Choice>
        <mc:Fallback>
          <p:sp>
            <p:nvSpPr>
              <p:cNvPr id="16" name="内容占位符 2"/>
              <p:cNvSpPr txBox="1">
                <a:spLocks noRot="1" noChangeAspect="1" noMove="1" noResize="1" noEditPoints="1" noAdjustHandles="1" noChangeArrowheads="1" noChangeShapeType="1" noTextEdit="1"/>
              </p:cNvSpPr>
              <p:nvPr/>
            </p:nvSpPr>
            <p:spPr>
              <a:xfrm>
                <a:off x="331106" y="2195420"/>
                <a:ext cx="4340647" cy="1178804"/>
              </a:xfrm>
              <a:prstGeom prst="rect">
                <a:avLst/>
              </a:prstGeom>
              <a:blipFill rotWithShape="0">
                <a:blip r:embed="rId3"/>
                <a:stretch>
                  <a:fillRect b="-1031"/>
                </a:stretch>
              </a:blipFill>
              <a:ln w="19050">
                <a:noFill/>
              </a:ln>
            </p:spPr>
            <p:txBody>
              <a:bodyPr/>
              <a:lstStyle/>
              <a:p>
                <a:r>
                  <a:rPr lang="zh-CN" altLang="en-US">
                    <a:noFill/>
                  </a:rPr>
                  <a:t> </a:t>
                </a:r>
              </a:p>
            </p:txBody>
          </p:sp>
        </mc:Fallback>
      </mc:AlternateContent>
      <p:sp>
        <p:nvSpPr>
          <p:cNvPr id="18" name="标题 1"/>
          <p:cNvSpPr>
            <a:spLocks noGrp="1"/>
          </p:cNvSpPr>
          <p:nvPr>
            <p:ph type="title"/>
          </p:nvPr>
        </p:nvSpPr>
        <p:spPr>
          <a:xfrm>
            <a:off x="285720" y="71414"/>
            <a:ext cx="8358246" cy="796908"/>
          </a:xfrm>
        </p:spPr>
        <p:txBody>
          <a:bodyPr/>
          <a:lstStyle/>
          <a:p>
            <a:r>
              <a:rPr lang="en-US" altLang="zh-CN" sz="3600" b="1" dirty="0" smtClean="0">
                <a:solidFill>
                  <a:srgbClr val="C00000"/>
                </a:solidFill>
              </a:rPr>
              <a:t>Redundancies for Easy Decisions </a:t>
            </a:r>
            <a:endParaRPr lang="zh-CN" altLang="en-US" sz="3600" b="1" dirty="0">
              <a:solidFill>
                <a:srgbClr val="C00000"/>
              </a:solidFill>
            </a:endParaRPr>
          </a:p>
        </p:txBody>
      </p:sp>
    </p:spTree>
    <p:extLst>
      <p:ext uri="{BB962C8B-B14F-4D97-AF65-F5344CB8AC3E}">
        <p14:creationId xmlns="" xmlns:p14="http://schemas.microsoft.com/office/powerpoint/2010/main" val="387933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xEl>
                                              <p:charRg st="2" end="2"/>
                                            </p:txEl>
                                          </p:spTgt>
                                        </p:tgtEl>
                                        <p:attrNameLst>
                                          <p:attrName>style.visibility</p:attrName>
                                        </p:attrNameLst>
                                      </p:cBhvr>
                                      <p:to>
                                        <p:strVal val="visible"/>
                                      </p:to>
                                    </p:set>
                                    <p:animEffect transition="in" filter="fade">
                                      <p:cBhvr>
                                        <p:cTn id="7" dur="250"/>
                                        <p:tgtEl>
                                          <p:spTgt spid="16">
                                            <p:txEl>
                                              <p:charRg st="2" end="2"/>
                                            </p:txEl>
                                          </p:spTgt>
                                        </p:tgtEl>
                                      </p:cBhvr>
                                    </p:animEffect>
                                    <p:anim calcmode="lin" valueType="num">
                                      <p:cBhvr>
                                        <p:cTn id="8" dur="250" fill="hold"/>
                                        <p:tgtEl>
                                          <p:spTgt spid="16">
                                            <p:txEl>
                                              <p:charRg st="2" end="2"/>
                                            </p:txEl>
                                          </p:spTgt>
                                        </p:tgtEl>
                                        <p:attrNameLst>
                                          <p:attrName>ppt_x</p:attrName>
                                        </p:attrNameLst>
                                      </p:cBhvr>
                                      <p:tavLst>
                                        <p:tav tm="0">
                                          <p:val>
                                            <p:strVal val="#ppt_x"/>
                                          </p:val>
                                        </p:tav>
                                        <p:tav tm="100000">
                                          <p:val>
                                            <p:strVal val="#ppt_x"/>
                                          </p:val>
                                        </p:tav>
                                      </p:tavLst>
                                    </p:anim>
                                    <p:anim calcmode="lin" valueType="num">
                                      <p:cBhvr>
                                        <p:cTn id="9" dur="250" fill="hold"/>
                                        <p:tgtEl>
                                          <p:spTgt spid="16">
                                            <p:txEl>
                                              <p:char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xEl>
                                              <p:charRg st="2" end="2"/>
                                            </p:txEl>
                                          </p:spTgt>
                                        </p:tgtEl>
                                        <p:attrNameLst>
                                          <p:attrName>style.visibility</p:attrName>
                                        </p:attrNameLst>
                                      </p:cBhvr>
                                      <p:to>
                                        <p:strVal val="visible"/>
                                      </p:to>
                                    </p:set>
                                    <p:animEffect transition="in" filter="fade">
                                      <p:cBhvr>
                                        <p:cTn id="12" dur="250"/>
                                        <p:tgtEl>
                                          <p:spTgt spid="16">
                                            <p:txEl>
                                              <p:charRg st="2" end="2"/>
                                            </p:txEl>
                                          </p:spTgt>
                                        </p:tgtEl>
                                      </p:cBhvr>
                                    </p:animEffect>
                                    <p:anim calcmode="lin" valueType="num">
                                      <p:cBhvr>
                                        <p:cTn id="13" dur="250" fill="hold"/>
                                        <p:tgtEl>
                                          <p:spTgt spid="16">
                                            <p:txEl>
                                              <p:charRg st="2" end="2"/>
                                            </p:txEl>
                                          </p:spTgt>
                                        </p:tgtEl>
                                        <p:attrNameLst>
                                          <p:attrName>ppt_x</p:attrName>
                                        </p:attrNameLst>
                                      </p:cBhvr>
                                      <p:tavLst>
                                        <p:tav tm="0">
                                          <p:val>
                                            <p:strVal val="#ppt_x"/>
                                          </p:val>
                                        </p:tav>
                                        <p:tav tm="100000">
                                          <p:val>
                                            <p:strVal val="#ppt_x"/>
                                          </p:val>
                                        </p:tav>
                                      </p:tavLst>
                                    </p:anim>
                                    <p:anim calcmode="lin" valueType="num">
                                      <p:cBhvr>
                                        <p:cTn id="14" dur="250" fill="hold"/>
                                        <p:tgtEl>
                                          <p:spTgt spid="16">
                                            <p:txEl>
                                              <p:char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anim calcmode="lin" valueType="num">
                                      <p:cBhvr>
                                        <p:cTn id="18" dur="250" fill="hold"/>
                                        <p:tgtEl>
                                          <p:spTgt spid="9"/>
                                        </p:tgtEl>
                                        <p:attrNameLst>
                                          <p:attrName>ppt_x</p:attrName>
                                        </p:attrNameLst>
                                      </p:cBhvr>
                                      <p:tavLst>
                                        <p:tav tm="0">
                                          <p:val>
                                            <p:strVal val="#ppt_x"/>
                                          </p:val>
                                        </p:tav>
                                        <p:tav tm="100000">
                                          <p:val>
                                            <p:strVal val="#ppt_x"/>
                                          </p:val>
                                        </p:tav>
                                      </p:tavLst>
                                    </p:anim>
                                    <p:anim calcmode="lin" valueType="num">
                                      <p:cBhvr>
                                        <p:cTn id="19" dur="25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anim calcmode="lin" valueType="num">
                                      <p:cBhvr>
                                        <p:cTn id="23" dur="250" fill="hold"/>
                                        <p:tgtEl>
                                          <p:spTgt spid="11"/>
                                        </p:tgtEl>
                                        <p:attrNameLst>
                                          <p:attrName>ppt_x</p:attrName>
                                        </p:attrNameLst>
                                      </p:cBhvr>
                                      <p:tavLst>
                                        <p:tav tm="0">
                                          <p:val>
                                            <p:strVal val="#ppt_x"/>
                                          </p:val>
                                        </p:tav>
                                        <p:tav tm="100000">
                                          <p:val>
                                            <p:strVal val="#ppt_x"/>
                                          </p:val>
                                        </p:tav>
                                      </p:tavLst>
                                    </p:anim>
                                    <p:anim calcmode="lin" valueType="num">
                                      <p:cBhvr>
                                        <p:cTn id="24" dur="25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anim calcmode="lin" valueType="num">
                                      <p:cBhvr>
                                        <p:cTn id="28" dur="250" fill="hold"/>
                                        <p:tgtEl>
                                          <p:spTgt spid="12"/>
                                        </p:tgtEl>
                                        <p:attrNameLst>
                                          <p:attrName>ppt_x</p:attrName>
                                        </p:attrNameLst>
                                      </p:cBhvr>
                                      <p:tavLst>
                                        <p:tav tm="0">
                                          <p:val>
                                            <p:strVal val="#ppt_x"/>
                                          </p:val>
                                        </p:tav>
                                        <p:tav tm="100000">
                                          <p:val>
                                            <p:strVal val="#ppt_x"/>
                                          </p:val>
                                        </p:tav>
                                      </p:tavLst>
                                    </p:anim>
                                    <p:anim calcmode="lin" valueType="num">
                                      <p:cBhvr>
                                        <p:cTn id="29" dur="2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anim calcmode="lin" valueType="num">
                                      <p:cBhvr>
                                        <p:cTn id="35" dur="250" fill="hold"/>
                                        <p:tgtEl>
                                          <p:spTgt spid="13"/>
                                        </p:tgtEl>
                                        <p:attrNameLst>
                                          <p:attrName>ppt_x</p:attrName>
                                        </p:attrNameLst>
                                      </p:cBhvr>
                                      <p:tavLst>
                                        <p:tav tm="0">
                                          <p:val>
                                            <p:strVal val="#ppt_x"/>
                                          </p:val>
                                        </p:tav>
                                        <p:tav tm="100000">
                                          <p:val>
                                            <p:strVal val="#ppt_x"/>
                                          </p:val>
                                        </p:tav>
                                      </p:tavLst>
                                    </p:anim>
                                    <p:anim calcmode="lin" valueType="num">
                                      <p:cBhvr>
                                        <p:cTn id="36" dur="250" fill="hold"/>
                                        <p:tgtEl>
                                          <p:spTgt spid="13"/>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anim calcmode="lin" valueType="num">
                                      <p:cBhvr>
                                        <p:cTn id="40" dur="250" fill="hold"/>
                                        <p:tgtEl>
                                          <p:spTgt spid="14"/>
                                        </p:tgtEl>
                                        <p:attrNameLst>
                                          <p:attrName>ppt_x</p:attrName>
                                        </p:attrNameLst>
                                      </p:cBhvr>
                                      <p:tavLst>
                                        <p:tav tm="0">
                                          <p:val>
                                            <p:strVal val="#ppt_x"/>
                                          </p:val>
                                        </p:tav>
                                        <p:tav tm="100000">
                                          <p:val>
                                            <p:strVal val="#ppt_x"/>
                                          </p:val>
                                        </p:tav>
                                      </p:tavLst>
                                    </p:anim>
                                    <p:anim calcmode="lin" valueType="num">
                                      <p:cBhvr>
                                        <p:cTn id="41"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650" y="972000"/>
            <a:ext cx="8394700" cy="5069151"/>
          </a:xfrm>
        </p:spPr>
        <p:txBody>
          <a:bodyPr>
            <a:normAutofit/>
          </a:bodyPr>
          <a:lstStyle/>
          <a:p>
            <a:pPr marL="324000" lvl="1" indent="-324000">
              <a:lnSpc>
                <a:spcPct val="200000"/>
              </a:lnSpc>
              <a:spcBef>
                <a:spcPts val="1000"/>
              </a:spcBef>
              <a:buSzPct val="70000"/>
              <a:buFont typeface="Wingdings" panose="05000000000000000000" pitchFamily="2" charset="2"/>
              <a:buChar char="Ø"/>
            </a:pPr>
            <a:r>
              <a:rPr lang="en-US" altLang="zh-CN" sz="2600" dirty="0"/>
              <a:t>Redundancies and Constraints</a:t>
            </a:r>
          </a:p>
          <a:p>
            <a:pPr>
              <a:lnSpc>
                <a:spcPct val="200000"/>
              </a:lnSpc>
            </a:pPr>
            <a:r>
              <a:rPr lang="en-US" altLang="zh-CN" b="1" dirty="0" smtClean="0"/>
              <a:t>Easy </a:t>
            </a:r>
            <a:r>
              <a:rPr lang="en-US" altLang="zh-CN" b="1" dirty="0"/>
              <a:t>First Relation </a:t>
            </a:r>
            <a:r>
              <a:rPr lang="en-US" altLang="zh-CN" b="1" dirty="0" smtClean="0"/>
              <a:t>Extraction Framework </a:t>
            </a:r>
          </a:p>
          <a:p>
            <a:pPr>
              <a:lnSpc>
                <a:spcPct val="200000"/>
              </a:lnSpc>
            </a:pPr>
            <a:r>
              <a:rPr lang="en-US" altLang="zh-CN" dirty="0" smtClean="0"/>
              <a:t>Experimental Study</a:t>
            </a:r>
            <a:endParaRPr lang="en-US" altLang="zh-CN" dirty="0"/>
          </a:p>
        </p:txBody>
      </p:sp>
      <p:sp>
        <p:nvSpPr>
          <p:cNvPr id="4"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32</a:t>
            </a:fld>
            <a:endParaRPr lang="zh-CN" altLang="en-US" dirty="0"/>
          </a:p>
        </p:txBody>
      </p:sp>
      <p:sp>
        <p:nvSpPr>
          <p:cNvPr id="6" name="标题 1"/>
          <p:cNvSpPr>
            <a:spLocks noGrp="1"/>
          </p:cNvSpPr>
          <p:nvPr>
            <p:ph type="title"/>
          </p:nvPr>
        </p:nvSpPr>
        <p:spPr>
          <a:xfrm>
            <a:off x="285720" y="71414"/>
            <a:ext cx="8358246" cy="796908"/>
          </a:xfrm>
        </p:spPr>
        <p:txBody>
          <a:bodyPr/>
          <a:lstStyle/>
          <a:p>
            <a:r>
              <a:rPr lang="en-US" altLang="zh-CN" sz="3600" b="1" dirty="0" smtClean="0">
                <a:solidFill>
                  <a:srgbClr val="C00000"/>
                </a:solidFill>
              </a:rPr>
              <a:t>Outline</a:t>
            </a:r>
            <a:endParaRPr lang="zh-CN" altLang="en-US" sz="3600" b="1" dirty="0">
              <a:solidFill>
                <a:srgbClr val="C00000"/>
              </a:solidFill>
            </a:endParaRPr>
          </a:p>
        </p:txBody>
      </p:sp>
    </p:spTree>
    <p:extLst>
      <p:ext uri="{BB962C8B-B14F-4D97-AF65-F5344CB8AC3E}">
        <p14:creationId xmlns="" xmlns:p14="http://schemas.microsoft.com/office/powerpoint/2010/main" val="10509370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33</a:t>
            </a:fld>
            <a:endParaRPr lang="zh-CN" altLang="en-US" dirty="0"/>
          </a:p>
        </p:txBody>
      </p:sp>
      <p:sp>
        <p:nvSpPr>
          <p:cNvPr id="6" name="内容占位符 2"/>
          <p:cNvSpPr txBox="1">
            <a:spLocks/>
          </p:cNvSpPr>
          <p:nvPr/>
        </p:nvSpPr>
        <p:spPr>
          <a:xfrm>
            <a:off x="324197" y="4389630"/>
            <a:ext cx="8388003" cy="1105237"/>
          </a:xfrm>
          <a:prstGeom prst="rect">
            <a:avLst/>
          </a:prstGeom>
          <a:ln w="19050">
            <a:noFill/>
          </a:ln>
        </p:spPr>
        <p:txBody>
          <a:bodyPr vert="horz" lIns="91440" tIns="45720" rIns="91440" bIns="45720" rtlCol="0">
            <a:normAutofit lnSpcReduction="10000"/>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a:latin typeface="Arial" panose="020B0604020202020204" pitchFamily="34" charset="0"/>
              </a:rPr>
              <a:t>Stage 1: Easy First Collective Inference</a:t>
            </a:r>
            <a:endParaRPr lang="en-US" altLang="zh-CN" sz="2000" b="1" dirty="0" smtClean="0">
              <a:latin typeface="Arial" panose="020B0604020202020204" pitchFamily="34" charset="0"/>
            </a:endParaRPr>
          </a:p>
          <a:p>
            <a:pPr marL="594900" lvl="1" indent="-342900">
              <a:lnSpc>
                <a:spcPct val="120000"/>
              </a:lnSpc>
            </a:pPr>
            <a:r>
              <a:rPr lang="en-US" altLang="zh-CN" sz="1800" dirty="0">
                <a:latin typeface="Arial" panose="020B0604020202020204" pitchFamily="34" charset="0"/>
              </a:rPr>
              <a:t>Utilize S-O redundancies</a:t>
            </a:r>
          </a:p>
          <a:p>
            <a:pPr marL="594900" lvl="1" indent="-342900">
              <a:lnSpc>
                <a:spcPct val="120000"/>
              </a:lnSpc>
            </a:pPr>
            <a:r>
              <a:rPr lang="en-US" altLang="zh-CN" sz="1800" dirty="0" smtClean="0">
                <a:latin typeface="Arial" panose="020B0604020202020204" pitchFamily="34" charset="0"/>
              </a:rPr>
              <a:t>Make </a:t>
            </a:r>
            <a:r>
              <a:rPr lang="en-US" altLang="zh-CN" sz="1800" dirty="0">
                <a:latin typeface="Arial" panose="020B0604020202020204" pitchFamily="34" charset="0"/>
              </a:rPr>
              <a:t>easy (most confident) decisions </a:t>
            </a:r>
            <a:endParaRPr lang="en-US" altLang="zh-CN" sz="1800" dirty="0" smtClean="0">
              <a:latin typeface="Arial" panose="020B0604020202020204" pitchFamily="34" charset="0"/>
            </a:endParaRPr>
          </a:p>
        </p:txBody>
      </p:sp>
      <p:sp>
        <p:nvSpPr>
          <p:cNvPr id="7" name="内容占位符 2"/>
          <p:cNvSpPr txBox="1">
            <a:spLocks/>
          </p:cNvSpPr>
          <p:nvPr/>
        </p:nvSpPr>
        <p:spPr>
          <a:xfrm>
            <a:off x="324197" y="5494867"/>
            <a:ext cx="8246838" cy="1040751"/>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a:latin typeface="Arial" panose="020B0604020202020204" pitchFamily="34" charset="0"/>
              </a:rPr>
              <a:t>Stage </a:t>
            </a:r>
            <a:r>
              <a:rPr lang="en-US" altLang="zh-CN" sz="2000" b="1" dirty="0" smtClean="0">
                <a:latin typeface="Arial" panose="020B0604020202020204" pitchFamily="34" charset="0"/>
              </a:rPr>
              <a:t>2</a:t>
            </a:r>
            <a:r>
              <a:rPr lang="en-US" altLang="zh-CN" sz="2000" b="1" dirty="0">
                <a:latin typeface="Arial" panose="020B0604020202020204" pitchFamily="34" charset="0"/>
              </a:rPr>
              <a:t>: Integer Linear </a:t>
            </a:r>
            <a:r>
              <a:rPr lang="en-US" altLang="zh-CN" sz="2000" b="1" dirty="0" smtClean="0">
                <a:latin typeface="Arial" panose="020B0604020202020204" pitchFamily="34" charset="0"/>
              </a:rPr>
              <a:t>Programming</a:t>
            </a:r>
          </a:p>
          <a:p>
            <a:pPr marL="594900" lvl="1" indent="-342900"/>
            <a:r>
              <a:rPr lang="en-US" altLang="zh-CN" sz="1800" dirty="0">
                <a:latin typeface="Arial" panose="020B0604020202020204" pitchFamily="34" charset="0"/>
              </a:rPr>
              <a:t>Utilize S-R, O-R, and R redundancies</a:t>
            </a:r>
          </a:p>
          <a:p>
            <a:pPr marL="594900" lvl="1" indent="-342900"/>
            <a:r>
              <a:rPr lang="en-US" altLang="zh-CN" sz="1800" dirty="0" smtClean="0">
                <a:latin typeface="Arial" panose="020B0604020202020204" pitchFamily="34" charset="0"/>
              </a:rPr>
              <a:t>Make hard decisions with ILP </a:t>
            </a:r>
          </a:p>
        </p:txBody>
      </p:sp>
      <p:pic>
        <p:nvPicPr>
          <p:cNvPr id="8" name="图片 7"/>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2011952" y="923746"/>
            <a:ext cx="5475287" cy="3381795"/>
          </a:xfrm>
          <a:prstGeom prst="rect">
            <a:avLst/>
          </a:prstGeom>
        </p:spPr>
      </p:pic>
      <p:sp>
        <p:nvSpPr>
          <p:cNvPr id="10" name="圆角矩形 9"/>
          <p:cNvSpPr/>
          <p:nvPr/>
        </p:nvSpPr>
        <p:spPr>
          <a:xfrm>
            <a:off x="2092270" y="1718799"/>
            <a:ext cx="2642461" cy="16520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734731" y="1718799"/>
            <a:ext cx="2642461" cy="165208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标题 1"/>
          <p:cNvSpPr>
            <a:spLocks noGrp="1"/>
          </p:cNvSpPr>
          <p:nvPr>
            <p:ph type="title"/>
          </p:nvPr>
        </p:nvSpPr>
        <p:spPr>
          <a:xfrm>
            <a:off x="285720" y="71414"/>
            <a:ext cx="8358246" cy="796908"/>
          </a:xfrm>
        </p:spPr>
        <p:txBody>
          <a:bodyPr/>
          <a:lstStyle/>
          <a:p>
            <a:r>
              <a:rPr lang="en-US" altLang="zh-CN" sz="3600" b="1" dirty="0" smtClean="0">
                <a:solidFill>
                  <a:srgbClr val="C00000"/>
                </a:solidFill>
              </a:rPr>
              <a:t>Easy First RE Framework </a:t>
            </a:r>
          </a:p>
        </p:txBody>
      </p:sp>
    </p:spTree>
    <p:extLst>
      <p:ext uri="{BB962C8B-B14F-4D97-AF65-F5344CB8AC3E}">
        <p14:creationId xmlns="" xmlns:p14="http://schemas.microsoft.com/office/powerpoint/2010/main" val="284945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anim calcmode="lin" valueType="num">
                                      <p:cBhvr>
                                        <p:cTn id="8" dur="250" fill="hold"/>
                                        <p:tgtEl>
                                          <p:spTgt spid="7"/>
                                        </p:tgtEl>
                                        <p:attrNameLst>
                                          <p:attrName>ppt_x</p:attrName>
                                        </p:attrNameLst>
                                      </p:cBhvr>
                                      <p:tavLst>
                                        <p:tav tm="0">
                                          <p:val>
                                            <p:strVal val="#ppt_x"/>
                                          </p:val>
                                        </p:tav>
                                        <p:tav tm="100000">
                                          <p:val>
                                            <p:strVal val="#ppt_x"/>
                                          </p:val>
                                        </p:tav>
                                      </p:tavLst>
                                    </p:anim>
                                    <p:anim calcmode="lin" valueType="num">
                                      <p:cBhvr>
                                        <p:cTn id="9" dur="250" fill="hold"/>
                                        <p:tgtEl>
                                          <p:spTgt spid="7"/>
                                        </p:tgtEl>
                                        <p:attrNameLst>
                                          <p:attrName>ppt_y</p:attrName>
                                        </p:attrNameLst>
                                      </p:cBhvr>
                                      <p:tavLst>
                                        <p:tav tm="0">
                                          <p:val>
                                            <p:strVal val="#ppt_y+.1"/>
                                          </p:val>
                                        </p:tav>
                                        <p:tav tm="100000">
                                          <p:val>
                                            <p:strVal val="#ppt_y"/>
                                          </p:val>
                                        </p:tav>
                                      </p:tavLst>
                                    </p:anim>
                                  </p:childTnLst>
                                </p:cTn>
                              </p:par>
                              <p:par>
                                <p:cTn id="10" presetID="42" presetClass="exit" presetSubtype="0" fill="hold" grpId="0" nodeType="withEffect">
                                  <p:stCondLst>
                                    <p:cond delay="0"/>
                                  </p:stCondLst>
                                  <p:childTnLst>
                                    <p:animEffect transition="out" filter="fade">
                                      <p:cBhvr>
                                        <p:cTn id="11" dur="250"/>
                                        <p:tgtEl>
                                          <p:spTgt spid="10"/>
                                        </p:tgtEl>
                                      </p:cBhvr>
                                    </p:animEffect>
                                    <p:anim calcmode="lin" valueType="num">
                                      <p:cBhvr>
                                        <p:cTn id="12" dur="250"/>
                                        <p:tgtEl>
                                          <p:spTgt spid="10"/>
                                        </p:tgtEl>
                                        <p:attrNameLst>
                                          <p:attrName>ppt_x</p:attrName>
                                        </p:attrNameLst>
                                      </p:cBhvr>
                                      <p:tavLst>
                                        <p:tav tm="0">
                                          <p:val>
                                            <p:strVal val="ppt_x"/>
                                          </p:val>
                                        </p:tav>
                                        <p:tav tm="100000">
                                          <p:val>
                                            <p:strVal val="ppt_x"/>
                                          </p:val>
                                        </p:tav>
                                      </p:tavLst>
                                    </p:anim>
                                    <p:anim calcmode="lin" valueType="num">
                                      <p:cBhvr>
                                        <p:cTn id="13" dur="250"/>
                                        <p:tgtEl>
                                          <p:spTgt spid="10"/>
                                        </p:tgtEl>
                                        <p:attrNameLst>
                                          <p:attrName>ppt_y</p:attrName>
                                        </p:attrNameLst>
                                      </p:cBhvr>
                                      <p:tavLst>
                                        <p:tav tm="0">
                                          <p:val>
                                            <p:strVal val="ppt_y"/>
                                          </p:val>
                                        </p:tav>
                                        <p:tav tm="100000">
                                          <p:val>
                                            <p:strVal val="ppt_y+.1"/>
                                          </p:val>
                                        </p:tav>
                                      </p:tavLst>
                                    </p:anim>
                                    <p:set>
                                      <p:cBhvr>
                                        <p:cTn id="14" dur="1" fill="hold">
                                          <p:stCondLst>
                                            <p:cond delay="249"/>
                                          </p:stCondLst>
                                        </p:cTn>
                                        <p:tgtEl>
                                          <p:spTgt spid="10"/>
                                        </p:tgtEl>
                                        <p:attrNameLst>
                                          <p:attrName>style.visibility</p:attrName>
                                        </p:attrNameLst>
                                      </p:cBhvr>
                                      <p:to>
                                        <p:strVal val="hidden"/>
                                      </p:to>
                                    </p:set>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anim calcmode="lin" valueType="num">
                                      <p:cBhvr>
                                        <p:cTn id="18" dur="250" fill="hold"/>
                                        <p:tgtEl>
                                          <p:spTgt spid="11"/>
                                        </p:tgtEl>
                                        <p:attrNameLst>
                                          <p:attrName>ppt_x</p:attrName>
                                        </p:attrNameLst>
                                      </p:cBhvr>
                                      <p:tavLst>
                                        <p:tav tm="0">
                                          <p:val>
                                            <p:strVal val="#ppt_x"/>
                                          </p:val>
                                        </p:tav>
                                        <p:tav tm="100000">
                                          <p:val>
                                            <p:strVal val="#ppt_x"/>
                                          </p:val>
                                        </p:tav>
                                      </p:tavLst>
                                    </p:anim>
                                    <p:anim calcmode="lin" valueType="num">
                                      <p:cBhvr>
                                        <p:cTn id="19"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951109" y="6489911"/>
            <a:ext cx="2057400" cy="365125"/>
          </a:xfrm>
          <a:prstGeom prst="rect">
            <a:avLst/>
          </a:prstGeom>
        </p:spPr>
        <p:txBody>
          <a:bodyPr/>
          <a:lstStyle/>
          <a:p>
            <a:fld id="{E3756F1F-84DF-4859-8AE8-4B3E0E674450}" type="slidenum">
              <a:rPr lang="zh-CN" altLang="en-US" smtClean="0"/>
              <a:pPr/>
              <a:t>34</a:t>
            </a:fld>
            <a:endParaRPr lang="zh-CN" altLang="en-US" dirty="0"/>
          </a:p>
        </p:txBody>
      </p:sp>
      <p:sp>
        <p:nvSpPr>
          <p:cNvPr id="6" name="圆角矩形 5"/>
          <p:cNvSpPr/>
          <p:nvPr/>
        </p:nvSpPr>
        <p:spPr>
          <a:xfrm>
            <a:off x="1134700" y="1187161"/>
            <a:ext cx="5600775" cy="448574"/>
          </a:xfrm>
          <a:prstGeom prst="roundRect">
            <a:avLst/>
          </a:prstGeom>
          <a:solidFill>
            <a:srgbClr val="0000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dirty="0" smtClean="0">
                <a:latin typeface="Arial" panose="020B0604020202020204" pitchFamily="34" charset="0"/>
                <a:cs typeface="Arial" panose="020B0604020202020204" pitchFamily="34" charset="0"/>
              </a:rPr>
              <a:t>A set M of mentions produced by local extractor </a:t>
            </a:r>
            <a:endParaRPr lang="zh-CN" altLang="en-US" sz="2000" dirty="0"/>
          </a:p>
        </p:txBody>
      </p:sp>
      <p:sp>
        <p:nvSpPr>
          <p:cNvPr id="7" name="下箭头 6"/>
          <p:cNvSpPr/>
          <p:nvPr/>
        </p:nvSpPr>
        <p:spPr>
          <a:xfrm>
            <a:off x="3712544" y="1726366"/>
            <a:ext cx="445090" cy="36245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8" name="圆角矩形 7"/>
          <p:cNvSpPr/>
          <p:nvPr/>
        </p:nvSpPr>
        <p:spPr>
          <a:xfrm>
            <a:off x="952095" y="3458358"/>
            <a:ext cx="6100713" cy="448574"/>
          </a:xfrm>
          <a:prstGeom prst="roundRect">
            <a:avLst/>
          </a:prstGeom>
          <a:solidFill>
            <a:srgbClr val="000099"/>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000" dirty="0" smtClean="0">
                <a:latin typeface="Arial" panose="020B0604020202020204" pitchFamily="34" charset="0"/>
                <a:cs typeface="Arial" panose="020B0604020202020204" pitchFamily="34" charset="0"/>
              </a:rPr>
              <a:t>The highest </a:t>
            </a:r>
            <a:r>
              <a:rPr lang="en-US" altLang="zh-CN" sz="2000" dirty="0">
                <a:latin typeface="Arial" panose="020B0604020202020204" pitchFamily="34" charset="0"/>
                <a:cs typeface="Arial" panose="020B0604020202020204" pitchFamily="34" charset="0"/>
              </a:rPr>
              <a:t>redundancy </a:t>
            </a:r>
            <a:r>
              <a:rPr lang="en-US" altLang="zh-CN" sz="2000" dirty="0" smtClean="0">
                <a:latin typeface="Arial" panose="020B0604020202020204" pitchFamily="34" charset="0"/>
                <a:cs typeface="Arial" panose="020B0604020202020204" pitchFamily="34" charset="0"/>
              </a:rPr>
              <a:t>score is greater than </a:t>
            </a:r>
            <a:r>
              <a:rPr lang="zh-CN" altLang="en-US" sz="2000" dirty="0" smtClean="0">
                <a:latin typeface="Arial" panose="020B0604020202020204" pitchFamily="34" charset="0"/>
              </a:rPr>
              <a:t>𝜖</a:t>
            </a:r>
            <a:endParaRPr lang="zh-CN" altLang="en-US" sz="2000" dirty="0"/>
          </a:p>
        </p:txBody>
      </p:sp>
      <p:sp>
        <p:nvSpPr>
          <p:cNvPr id="10" name="圆角矩形 9"/>
          <p:cNvSpPr/>
          <p:nvPr/>
        </p:nvSpPr>
        <p:spPr>
          <a:xfrm>
            <a:off x="2752902" y="5807746"/>
            <a:ext cx="2364373" cy="477124"/>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2000" dirty="0" smtClean="0">
                <a:latin typeface="Arial" panose="020B0604020202020204" pitchFamily="34" charset="0"/>
                <a:cs typeface="Arial" panose="020B0604020202020204" pitchFamily="34" charset="0"/>
              </a:rPr>
              <a:t>Easy Decisions E</a:t>
            </a:r>
            <a:endParaRPr lang="zh-CN" altLang="en-US" sz="2000" dirty="0">
              <a:latin typeface="Arial" panose="020B0604020202020204" pitchFamily="34" charset="0"/>
              <a:cs typeface="Arial" panose="020B0604020202020204" pitchFamily="34" charset="0"/>
            </a:endParaRPr>
          </a:p>
        </p:txBody>
      </p:sp>
      <p:sp>
        <p:nvSpPr>
          <p:cNvPr id="11" name="矩形 10"/>
          <p:cNvSpPr/>
          <p:nvPr/>
        </p:nvSpPr>
        <p:spPr>
          <a:xfrm>
            <a:off x="1278570" y="4024153"/>
            <a:ext cx="4867948" cy="576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266700" lvl="1" indent="-266700">
              <a:lnSpc>
                <a:spcPct val="100000"/>
              </a:lnSpc>
              <a:buNone/>
            </a:pPr>
            <a:r>
              <a:rPr lang="en-US" altLang="zh-CN" sz="1700" b="1" dirty="0" smtClean="0">
                <a:latin typeface="Arial" panose="020B0604020202020204" pitchFamily="34" charset="0"/>
                <a:cs typeface="Arial" panose="020B0604020202020204" pitchFamily="34" charset="0"/>
              </a:rPr>
              <a:t>1.</a:t>
            </a:r>
            <a:r>
              <a:rPr lang="en-US" altLang="zh-CN" sz="1700" dirty="0" smtClean="0">
                <a:latin typeface="Arial" panose="020B0604020202020204" pitchFamily="34" charset="0"/>
                <a:cs typeface="Arial" panose="020B0604020202020204" pitchFamily="34" charset="0"/>
              </a:rPr>
              <a:t> Put the candidate with the </a:t>
            </a:r>
            <a:r>
              <a:rPr lang="en-US" altLang="zh-CN" sz="1700" smtClean="0">
                <a:latin typeface="Arial" panose="020B0604020202020204" pitchFamily="34" charset="0"/>
                <a:cs typeface="Arial" panose="020B0604020202020204" pitchFamily="34" charset="0"/>
              </a:rPr>
              <a:t>highest </a:t>
            </a:r>
            <a:r>
              <a:rPr lang="en-US" altLang="zh-CN" sz="1600">
                <a:latin typeface="Arial" panose="020B0604020202020204" pitchFamily="34" charset="0"/>
                <a:cs typeface="Arial" panose="020B0604020202020204" pitchFamily="34" charset="0"/>
              </a:rPr>
              <a:t>redundancy </a:t>
            </a:r>
            <a:r>
              <a:rPr lang="en-US" altLang="zh-CN" sz="1700" smtClean="0">
                <a:latin typeface="Arial" panose="020B0604020202020204" pitchFamily="34" charset="0"/>
                <a:cs typeface="Arial" panose="020B0604020202020204" pitchFamily="34" charset="0"/>
              </a:rPr>
              <a:t>score into </a:t>
            </a:r>
            <a:r>
              <a:rPr lang="en-US" altLang="zh-CN" sz="1700" dirty="0" smtClean="0">
                <a:latin typeface="Arial" panose="020B0604020202020204" pitchFamily="34" charset="0"/>
                <a:cs typeface="Arial" panose="020B0604020202020204" pitchFamily="34" charset="0"/>
              </a:rPr>
              <a:t>the decisions set </a:t>
            </a:r>
            <a:endParaRPr lang="en-US" altLang="zh-CN" sz="1700" dirty="0">
              <a:latin typeface="Arial" panose="020B0604020202020204" pitchFamily="34" charset="0"/>
              <a:cs typeface="Arial" panose="020B0604020202020204" pitchFamily="34" charset="0"/>
            </a:endParaRPr>
          </a:p>
        </p:txBody>
      </p:sp>
      <p:sp>
        <p:nvSpPr>
          <p:cNvPr id="13" name="矩形 12"/>
          <p:cNvSpPr/>
          <p:nvPr/>
        </p:nvSpPr>
        <p:spPr>
          <a:xfrm>
            <a:off x="1279808" y="4706054"/>
            <a:ext cx="4866710" cy="576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lvl="1"/>
            <a:r>
              <a:rPr lang="en-US" altLang="zh-CN" sz="1700" b="1" dirty="0" smtClean="0">
                <a:latin typeface="Arial" panose="020B0604020202020204" pitchFamily="34" charset="0"/>
                <a:cs typeface="Arial" panose="020B0604020202020204" pitchFamily="34" charset="0"/>
              </a:rPr>
              <a:t>2. </a:t>
            </a:r>
            <a:r>
              <a:rPr lang="en-US" altLang="zh-CN" sz="1700" dirty="0" smtClean="0">
                <a:latin typeface="Arial" panose="020B0604020202020204" pitchFamily="34" charset="0"/>
                <a:cs typeface="Arial" panose="020B0604020202020204" pitchFamily="34" charset="0"/>
              </a:rPr>
              <a:t>Remove the conflict candidates directly based</a:t>
            </a:r>
          </a:p>
          <a:p>
            <a:pPr marL="268288" lvl="1"/>
            <a:r>
              <a:rPr lang="en-US" altLang="zh-CN" sz="1700" dirty="0" smtClean="0">
                <a:latin typeface="Arial" panose="020B0604020202020204" pitchFamily="34" charset="0"/>
                <a:cs typeface="Arial" panose="020B0604020202020204" pitchFamily="34" charset="0"/>
              </a:rPr>
              <a:t>on domain and </a:t>
            </a:r>
            <a:r>
              <a:rPr lang="en-US" altLang="zh-CN" sz="1700" dirty="0">
                <a:latin typeface="Arial" panose="020B0604020202020204" pitchFamily="34" charset="0"/>
              </a:rPr>
              <a:t>uniqueness</a:t>
            </a:r>
            <a:r>
              <a:rPr lang="en-US" altLang="zh-CN" sz="1700" b="1" dirty="0">
                <a:latin typeface="Arial" panose="020B0604020202020204" pitchFamily="34" charset="0"/>
              </a:rPr>
              <a:t> </a:t>
            </a:r>
            <a:r>
              <a:rPr lang="en-US" altLang="zh-CN" sz="1700" dirty="0" smtClean="0">
                <a:latin typeface="Arial" panose="020B0604020202020204" pitchFamily="34" charset="0"/>
                <a:cs typeface="Arial" panose="020B0604020202020204" pitchFamily="34" charset="0"/>
              </a:rPr>
              <a:t>constraints</a:t>
            </a:r>
            <a:endParaRPr lang="en-US" altLang="zh-CN" sz="1700" dirty="0">
              <a:latin typeface="Arial" panose="020B0604020202020204" pitchFamily="34" charset="0"/>
              <a:cs typeface="Arial" panose="020B0604020202020204" pitchFamily="34" charset="0"/>
            </a:endParaRPr>
          </a:p>
        </p:txBody>
      </p:sp>
      <p:cxnSp>
        <p:nvCxnSpPr>
          <p:cNvPr id="14" name="肘形连接符 13"/>
          <p:cNvCxnSpPr>
            <a:stCxn id="13" idx="1"/>
            <a:endCxn id="8" idx="1"/>
          </p:cNvCxnSpPr>
          <p:nvPr/>
        </p:nvCxnSpPr>
        <p:spPr>
          <a:xfrm rot="10800000">
            <a:off x="952096" y="3682646"/>
            <a:ext cx="327713" cy="1311409"/>
          </a:xfrm>
          <a:prstGeom prst="bentConnector3">
            <a:avLst>
              <a:gd name="adj1" fmla="val 169756"/>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下箭头 14"/>
          <p:cNvSpPr/>
          <p:nvPr/>
        </p:nvSpPr>
        <p:spPr>
          <a:xfrm>
            <a:off x="3712544" y="5387955"/>
            <a:ext cx="445090" cy="36245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6" name="圆角矩形标注 15"/>
          <p:cNvSpPr/>
          <p:nvPr/>
        </p:nvSpPr>
        <p:spPr>
          <a:xfrm>
            <a:off x="6472994" y="3996361"/>
            <a:ext cx="2671006" cy="1074397"/>
          </a:xfrm>
          <a:prstGeom prst="wedgeRoundRectCallout">
            <a:avLst>
              <a:gd name="adj1" fmla="val -59317"/>
              <a:gd name="adj2" fmla="val -33384"/>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Threshold </a:t>
            </a:r>
            <a:r>
              <a:rPr lang="zh-CN" altLang="en-US" dirty="0"/>
              <a:t>𝜖 </a:t>
            </a:r>
            <a:r>
              <a:rPr lang="en-US" altLang="zh-CN" dirty="0"/>
              <a:t>distinguish</a:t>
            </a:r>
            <a:br>
              <a:rPr lang="en-US" altLang="zh-CN" dirty="0"/>
            </a:br>
            <a:r>
              <a:rPr lang="en-US" altLang="zh-CN" dirty="0"/>
              <a:t>easy decisions from hard ones based on S-O redundancies</a:t>
            </a:r>
            <a:endParaRPr lang="zh-CN" altLang="en-US" dirty="0"/>
          </a:p>
        </p:txBody>
      </p:sp>
      <p:sp>
        <p:nvSpPr>
          <p:cNvPr id="17" name="矩形 16"/>
          <p:cNvSpPr/>
          <p:nvPr/>
        </p:nvSpPr>
        <p:spPr>
          <a:xfrm>
            <a:off x="240216" y="2150824"/>
            <a:ext cx="7810089" cy="648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marL="0" lvl="1">
              <a:lnSpc>
                <a:spcPct val="100000"/>
              </a:lnSpc>
            </a:pPr>
            <a:r>
              <a:rPr lang="en-US" altLang="zh-CN" sz="1700" b="1" dirty="0" smtClean="0">
                <a:latin typeface="Arial" panose="020B0604020202020204" pitchFamily="34" charset="0"/>
                <a:cs typeface="Arial" panose="020B0604020202020204" pitchFamily="34" charset="0"/>
              </a:rPr>
              <a:t>1. </a:t>
            </a:r>
            <a:r>
              <a:rPr lang="en-US" altLang="zh-CN" sz="1700" dirty="0" smtClean="0">
                <a:latin typeface="Arial" panose="020B0604020202020204" pitchFamily="34" charset="0"/>
                <a:cs typeface="Arial" panose="020B0604020202020204" pitchFamily="34" charset="0"/>
              </a:rPr>
              <a:t>Compute S-O redundancy scores for each &lt;subject, object, top-one relation&gt;</a:t>
            </a:r>
          </a:p>
          <a:p>
            <a:pPr marL="0" lvl="1">
              <a:lnSpc>
                <a:spcPct val="100000"/>
              </a:lnSpc>
            </a:pPr>
            <a:r>
              <a:rPr lang="en-US" altLang="zh-CN" sz="1700" b="1" dirty="0" smtClean="0">
                <a:latin typeface="Arial" panose="020B0604020202020204" pitchFamily="34" charset="0"/>
                <a:cs typeface="Arial" panose="020B0604020202020204" pitchFamily="34" charset="0"/>
              </a:rPr>
              <a:t>2. </a:t>
            </a:r>
            <a:r>
              <a:rPr lang="en-US" altLang="zh-CN" sz="1700" dirty="0" smtClean="0">
                <a:latin typeface="Arial" panose="020B0604020202020204" pitchFamily="34" charset="0"/>
                <a:cs typeface="Arial" panose="020B0604020202020204" pitchFamily="34" charset="0"/>
              </a:rPr>
              <a:t>Sort tuples </a:t>
            </a:r>
            <a:r>
              <a:rPr lang="en-US" altLang="zh-CN" sz="1700" dirty="0">
                <a:latin typeface="Arial" panose="020B0604020202020204" pitchFamily="34" charset="0"/>
                <a:cs typeface="Arial" panose="020B0604020202020204" pitchFamily="34" charset="0"/>
              </a:rPr>
              <a:t>in </a:t>
            </a:r>
            <a:r>
              <a:rPr lang="en-US" altLang="zh-CN" sz="1700" dirty="0" smtClean="0">
                <a:latin typeface="Arial" panose="020B0604020202020204" pitchFamily="34" charset="0"/>
                <a:cs typeface="Arial" panose="020B0604020202020204" pitchFamily="34" charset="0"/>
              </a:rPr>
              <a:t>descending order of the scores, and store them in a max-heap</a:t>
            </a:r>
            <a:endParaRPr lang="en-US" altLang="zh-CN" sz="1700" dirty="0">
              <a:latin typeface="Arial" panose="020B0604020202020204" pitchFamily="34" charset="0"/>
              <a:cs typeface="Arial" panose="020B0604020202020204" pitchFamily="34" charset="0"/>
            </a:endParaRPr>
          </a:p>
        </p:txBody>
      </p:sp>
      <p:sp>
        <p:nvSpPr>
          <p:cNvPr id="19" name="下箭头 18"/>
          <p:cNvSpPr/>
          <p:nvPr/>
        </p:nvSpPr>
        <p:spPr>
          <a:xfrm>
            <a:off x="3712544" y="2960132"/>
            <a:ext cx="445090" cy="36245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7" name="圆角矩形标注 26"/>
          <p:cNvSpPr/>
          <p:nvPr/>
        </p:nvSpPr>
        <p:spPr>
          <a:xfrm>
            <a:off x="5572132" y="5572140"/>
            <a:ext cx="3301327" cy="803935"/>
          </a:xfrm>
          <a:prstGeom prst="wedgeRoundRectCallout">
            <a:avLst>
              <a:gd name="adj1" fmla="val -33598"/>
              <a:gd name="adj2" fmla="val -77280"/>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Stage 1 greatly reduces the </a:t>
            </a:r>
            <a:r>
              <a:rPr lang="en-US" altLang="zh-CN" dirty="0" smtClean="0"/>
              <a:t>variables </a:t>
            </a:r>
            <a:r>
              <a:rPr lang="en-US" altLang="zh-CN" dirty="0"/>
              <a:t>and constraints </a:t>
            </a:r>
            <a:r>
              <a:rPr lang="en-US" altLang="zh-CN" dirty="0" smtClean="0"/>
              <a:t>encoded in the ILP</a:t>
            </a:r>
            <a:endParaRPr lang="en-US" altLang="zh-CN" dirty="0"/>
          </a:p>
        </p:txBody>
      </p:sp>
      <p:sp>
        <p:nvSpPr>
          <p:cNvPr id="28" name="圆角矩形标注 27"/>
          <p:cNvSpPr/>
          <p:nvPr/>
        </p:nvSpPr>
        <p:spPr>
          <a:xfrm>
            <a:off x="4357686" y="2846195"/>
            <a:ext cx="4650823" cy="547669"/>
          </a:xfrm>
          <a:prstGeom prst="wedgeRoundRectCallout">
            <a:avLst>
              <a:gd name="adj1" fmla="val -33463"/>
              <a:gd name="adj2" fmla="val -70982"/>
              <a:gd name="adj3" fmla="val 16667"/>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To avoid error propagation, using the top-one relations of mentions only</a:t>
            </a:r>
          </a:p>
        </p:txBody>
      </p:sp>
      <p:sp>
        <p:nvSpPr>
          <p:cNvPr id="18" name="标题 1"/>
          <p:cNvSpPr txBox="1">
            <a:spLocks/>
          </p:cNvSpPr>
          <p:nvPr/>
        </p:nvSpPr>
        <p:spPr bwMode="auto">
          <a:xfrm>
            <a:off x="285720" y="71414"/>
            <a:ext cx="8786874" cy="7969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en-US" altLang="zh-CN" sz="3600" b="1" kern="0" dirty="0" smtClean="0">
                <a:solidFill>
                  <a:srgbClr val="C00000"/>
                </a:solidFill>
                <a:latin typeface="+mj-lt"/>
                <a:ea typeface="+mj-ea"/>
                <a:cs typeface="+mj-cs"/>
              </a:rPr>
              <a:t>Stage 1: Easy First Collective Inference</a:t>
            </a:r>
            <a:endParaRPr kumimoji="0" lang="en-US" altLang="zh-CN" sz="3600" b="1" i="0" u="none" strike="noStrike" kern="0" cap="none" spc="0" normalizeH="0" baseline="0" noProof="0" dirty="0" smtClean="0">
              <a:ln>
                <a:noFill/>
              </a:ln>
              <a:solidFill>
                <a:srgbClr val="C00000"/>
              </a:solidFill>
              <a:effectLst/>
              <a:uLnTx/>
              <a:uFillTx/>
              <a:latin typeface="+mj-lt"/>
              <a:ea typeface="+mj-ea"/>
              <a:cs typeface="+mj-cs"/>
            </a:endParaRPr>
          </a:p>
        </p:txBody>
      </p:sp>
    </p:spTree>
    <p:extLst>
      <p:ext uri="{BB962C8B-B14F-4D97-AF65-F5344CB8AC3E}">
        <p14:creationId xmlns="" xmlns:p14="http://schemas.microsoft.com/office/powerpoint/2010/main" val="253760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anim calcmode="lin" valueType="num">
                                      <p:cBhvr>
                                        <p:cTn id="8" dur="250" fill="hold"/>
                                        <p:tgtEl>
                                          <p:spTgt spid="28"/>
                                        </p:tgtEl>
                                        <p:attrNameLst>
                                          <p:attrName>ppt_x</p:attrName>
                                        </p:attrNameLst>
                                      </p:cBhvr>
                                      <p:tavLst>
                                        <p:tav tm="0">
                                          <p:val>
                                            <p:strVal val="#ppt_x"/>
                                          </p:val>
                                        </p:tav>
                                        <p:tav tm="100000">
                                          <p:val>
                                            <p:strVal val="#ppt_x"/>
                                          </p:val>
                                        </p:tav>
                                      </p:tavLst>
                                    </p:anim>
                                    <p:anim calcmode="lin" valueType="num">
                                      <p:cBhvr>
                                        <p:cTn id="9" dur="25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250"/>
                                        <p:tgtEl>
                                          <p:spTgt spid="16"/>
                                        </p:tgtEl>
                                      </p:cBhvr>
                                    </p:animEffect>
                                    <p:anim calcmode="lin" valueType="num">
                                      <p:cBhvr>
                                        <p:cTn id="15" dur="250" fill="hold"/>
                                        <p:tgtEl>
                                          <p:spTgt spid="16"/>
                                        </p:tgtEl>
                                        <p:attrNameLst>
                                          <p:attrName>ppt_x</p:attrName>
                                        </p:attrNameLst>
                                      </p:cBhvr>
                                      <p:tavLst>
                                        <p:tav tm="0">
                                          <p:val>
                                            <p:strVal val="#ppt_x"/>
                                          </p:val>
                                        </p:tav>
                                        <p:tav tm="100000">
                                          <p:val>
                                            <p:strVal val="#ppt_x"/>
                                          </p:val>
                                        </p:tav>
                                      </p:tavLst>
                                    </p:anim>
                                    <p:anim calcmode="lin" valueType="num">
                                      <p:cBhvr>
                                        <p:cTn id="16" dur="2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250"/>
                                        <p:tgtEl>
                                          <p:spTgt spid="27"/>
                                        </p:tgtEl>
                                      </p:cBhvr>
                                    </p:animEffect>
                                    <p:anim calcmode="lin" valueType="num">
                                      <p:cBhvr>
                                        <p:cTn id="22" dur="250" fill="hold"/>
                                        <p:tgtEl>
                                          <p:spTgt spid="27"/>
                                        </p:tgtEl>
                                        <p:attrNameLst>
                                          <p:attrName>ppt_x</p:attrName>
                                        </p:attrNameLst>
                                      </p:cBhvr>
                                      <p:tavLst>
                                        <p:tav tm="0">
                                          <p:val>
                                            <p:strVal val="#ppt_x"/>
                                          </p:val>
                                        </p:tav>
                                        <p:tav tm="100000">
                                          <p:val>
                                            <p:strVal val="#ppt_x"/>
                                          </p:val>
                                        </p:tav>
                                      </p:tavLst>
                                    </p:anim>
                                    <p:anim calcmode="lin" valueType="num">
                                      <p:cBhvr>
                                        <p:cTn id="23" dur="25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7"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951109" y="6489911"/>
            <a:ext cx="2057400" cy="365125"/>
          </a:xfrm>
          <a:prstGeom prst="rect">
            <a:avLst/>
          </a:prstGeom>
        </p:spPr>
        <p:txBody>
          <a:bodyPr/>
          <a:lstStyle/>
          <a:p>
            <a:fld id="{E3756F1F-84DF-4859-8AE8-4B3E0E674450}" type="slidenum">
              <a:rPr lang="zh-CN" altLang="en-US" smtClean="0"/>
              <a:pPr/>
              <a:t>35</a:t>
            </a:fld>
            <a:endParaRPr lang="zh-CN" altLang="en-US" dirty="0"/>
          </a:p>
        </p:txBody>
      </p:sp>
      <p:sp>
        <p:nvSpPr>
          <p:cNvPr id="26" name="内容占位符 2"/>
          <p:cNvSpPr txBox="1">
            <a:spLocks/>
          </p:cNvSpPr>
          <p:nvPr/>
        </p:nvSpPr>
        <p:spPr>
          <a:xfrm>
            <a:off x="323594" y="1129773"/>
            <a:ext cx="8246838" cy="1703385"/>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latin typeface="Arial" panose="020B0604020202020204" pitchFamily="34" charset="0"/>
              </a:rPr>
              <a:t>Hard Decisions Making </a:t>
            </a:r>
          </a:p>
          <a:p>
            <a:pPr marL="594900" lvl="1" indent="-342900"/>
            <a:r>
              <a:rPr lang="en-US" altLang="zh-CN" sz="1800" dirty="0" smtClean="0">
                <a:latin typeface="Arial" panose="020B0604020202020204" pitchFamily="34" charset="0"/>
              </a:rPr>
              <a:t>Find </a:t>
            </a:r>
            <a:r>
              <a:rPr lang="en-US" altLang="zh-CN" sz="1800" dirty="0">
                <a:latin typeface="Arial" panose="020B0604020202020204" pitchFamily="34" charset="0"/>
              </a:rPr>
              <a:t>an </a:t>
            </a:r>
            <a:r>
              <a:rPr lang="en-US" altLang="zh-CN" sz="1800" dirty="0" smtClean="0">
                <a:latin typeface="Arial" panose="020B0604020202020204" pitchFamily="34" charset="0"/>
              </a:rPr>
              <a:t>optimal configuration </a:t>
            </a:r>
            <a:r>
              <a:rPr lang="en-US" altLang="zh-CN" sz="1800" dirty="0">
                <a:latin typeface="Arial" panose="020B0604020202020204" pitchFamily="34" charset="0"/>
              </a:rPr>
              <a:t>for the remaining </a:t>
            </a:r>
            <a:r>
              <a:rPr lang="en-US" altLang="zh-CN" sz="1800" dirty="0" smtClean="0">
                <a:latin typeface="Arial" panose="020B0604020202020204" pitchFamily="34" charset="0"/>
              </a:rPr>
              <a:t>candidates</a:t>
            </a:r>
          </a:p>
          <a:p>
            <a:pPr marL="594900" lvl="1" indent="-342900"/>
            <a:r>
              <a:rPr lang="en-US" altLang="zh-CN" sz="1800" dirty="0">
                <a:latin typeface="Arial" panose="020B0604020202020204" pitchFamily="34" charset="0"/>
              </a:rPr>
              <a:t>Utilize S-R, O-R, and R </a:t>
            </a:r>
            <a:r>
              <a:rPr lang="en-US" altLang="zh-CN" sz="1800" dirty="0" smtClean="0">
                <a:latin typeface="Arial" panose="020B0604020202020204" pitchFamily="34" charset="0"/>
              </a:rPr>
              <a:t>redundancies</a:t>
            </a:r>
          </a:p>
          <a:p>
            <a:pPr marL="594900" lvl="1" indent="-342900"/>
            <a:r>
              <a:rPr lang="en-US" altLang="zh-CN" sz="1800" dirty="0" smtClean="0">
                <a:latin typeface="Arial" panose="020B0604020202020204" pitchFamily="34" charset="0"/>
              </a:rPr>
              <a:t>Solve the </a:t>
            </a:r>
            <a:r>
              <a:rPr lang="en-US" altLang="zh-CN" sz="1800" dirty="0">
                <a:latin typeface="Arial" panose="020B0604020202020204" pitchFamily="34" charset="0"/>
              </a:rPr>
              <a:t>disagreements by domain and uniqueness constraints</a:t>
            </a:r>
            <a:endParaRPr lang="pt-BR" altLang="zh-CN" sz="1800" dirty="0" smtClean="0">
              <a:latin typeface="Arial" panose="020B0604020202020204" pitchFamily="34" charset="0"/>
            </a:endParaRPr>
          </a:p>
          <a:p>
            <a:pPr marL="594900" lvl="1" indent="-342900"/>
            <a:r>
              <a:rPr lang="en-US" altLang="zh-CN" sz="1800" dirty="0" smtClean="0">
                <a:latin typeface="Arial" panose="020B0604020202020204" pitchFamily="34" charset="0"/>
              </a:rPr>
              <a:t>Adopt </a:t>
            </a:r>
            <a:r>
              <a:rPr lang="en-US" altLang="zh-CN" sz="1800" dirty="0">
                <a:latin typeface="Arial" panose="020B0604020202020204" pitchFamily="34" charset="0"/>
              </a:rPr>
              <a:t>the ILP tool “IBM ILOG CPLEX”</a:t>
            </a:r>
          </a:p>
        </p:txBody>
      </p:sp>
      <p:sp>
        <p:nvSpPr>
          <p:cNvPr id="32" name="内容占位符 2"/>
          <p:cNvSpPr txBox="1">
            <a:spLocks/>
          </p:cNvSpPr>
          <p:nvPr/>
        </p:nvSpPr>
        <p:spPr>
          <a:xfrm>
            <a:off x="410277" y="4753754"/>
            <a:ext cx="8523690" cy="885956"/>
          </a:xfrm>
          <a:prstGeom prst="rect">
            <a:avLst/>
          </a:prstGeom>
          <a:ln w="19050">
            <a:noFill/>
          </a:ln>
        </p:spPr>
        <p:txBody>
          <a:bodyPr vert="horz" lIns="91440" tIns="45720" rIns="91440" bIns="45720" rtlCol="0">
            <a:no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0" indent="0">
              <a:lnSpc>
                <a:spcPct val="120000"/>
              </a:lnSpc>
              <a:buNone/>
            </a:pPr>
            <a:r>
              <a:rPr lang="en-US" altLang="zh-CN" sz="1800" dirty="0" smtClean="0">
                <a:solidFill>
                  <a:srgbClr val="00B050"/>
                </a:solidFill>
                <a:latin typeface="Arial" panose="020B0604020202020204" pitchFamily="34" charset="0"/>
              </a:rPr>
              <a:t>①</a:t>
            </a:r>
            <a:r>
              <a:rPr lang="en-US" altLang="zh-CN" sz="1800" dirty="0" smtClean="0">
                <a:latin typeface="Arial" panose="020B0604020202020204" pitchFamily="34" charset="0"/>
              </a:rPr>
              <a:t> Encourage to select candidates meeting the domain requirements of relations</a:t>
            </a:r>
          </a:p>
          <a:p>
            <a:pPr marL="36000" indent="0">
              <a:lnSpc>
                <a:spcPct val="120000"/>
              </a:lnSpc>
              <a:buNone/>
            </a:pPr>
            <a:r>
              <a:rPr lang="en-US" altLang="zh-CN" sz="1800" b="1" dirty="0" smtClean="0">
                <a:solidFill>
                  <a:srgbClr val="FFC000"/>
                </a:solidFill>
                <a:latin typeface="Arial" panose="020B0604020202020204" pitchFamily="34" charset="0"/>
              </a:rPr>
              <a:t>②</a:t>
            </a:r>
            <a:r>
              <a:rPr lang="en-US" altLang="zh-CN" sz="1800" dirty="0" smtClean="0">
                <a:latin typeface="Arial" panose="020B0604020202020204" pitchFamily="34" charset="0"/>
              </a:rPr>
              <a:t> Consider decisions produced by local extractors. </a:t>
            </a:r>
            <a:endParaRPr lang="en-US" altLang="zh-CN" sz="1800" dirty="0">
              <a:latin typeface="Arial" panose="020B0604020202020204" pitchFamily="34" charset="0"/>
            </a:endParaRPr>
          </a:p>
        </p:txBody>
      </p:sp>
      <p:sp>
        <p:nvSpPr>
          <p:cNvPr id="17" name="内容占位符 2"/>
          <p:cNvSpPr txBox="1">
            <a:spLocks/>
          </p:cNvSpPr>
          <p:nvPr/>
        </p:nvSpPr>
        <p:spPr>
          <a:xfrm>
            <a:off x="323594" y="2939158"/>
            <a:ext cx="8246838" cy="676331"/>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78900" indent="-342900"/>
            <a:r>
              <a:rPr lang="en-US" altLang="zh-CN" sz="2000" b="1" dirty="0" smtClean="0">
                <a:latin typeface="Arial" panose="020B0604020202020204" pitchFamily="34" charset="0"/>
              </a:rPr>
              <a:t>Objective Function</a:t>
            </a:r>
          </a:p>
          <a:p>
            <a:pPr marL="594900" lvl="1" indent="-342900"/>
            <a:r>
              <a:rPr lang="en-US" altLang="zh-CN" sz="1800" dirty="0" smtClean="0">
                <a:latin typeface="Arial" panose="020B0604020202020204" pitchFamily="34" charset="0"/>
              </a:rPr>
              <a:t>Maximize </a:t>
            </a:r>
            <a:r>
              <a:rPr lang="en-US" altLang="zh-CN" sz="1800" dirty="0">
                <a:latin typeface="Arial" panose="020B0604020202020204" pitchFamily="34" charset="0"/>
              </a:rPr>
              <a:t>the overall </a:t>
            </a:r>
            <a:r>
              <a:rPr lang="en-US" altLang="zh-CN" sz="1800" dirty="0" smtClean="0">
                <a:latin typeface="Arial" panose="020B0604020202020204" pitchFamily="34" charset="0"/>
              </a:rPr>
              <a:t>confidence of </a:t>
            </a:r>
            <a:r>
              <a:rPr lang="en-US" altLang="zh-CN" sz="1800" dirty="0">
                <a:latin typeface="Arial" panose="020B0604020202020204" pitchFamily="34" charset="0"/>
              </a:rPr>
              <a:t>the made </a:t>
            </a:r>
            <a:r>
              <a:rPr lang="en-US" altLang="zh-CN" sz="1800" dirty="0" smtClean="0">
                <a:latin typeface="Arial" panose="020B0604020202020204" pitchFamily="34" charset="0"/>
              </a:rPr>
              <a:t>decisions</a:t>
            </a:r>
          </a:p>
        </p:txBody>
      </p:sp>
      <p:cxnSp>
        <p:nvCxnSpPr>
          <p:cNvPr id="6" name="直接连接符 5"/>
          <p:cNvCxnSpPr/>
          <p:nvPr/>
        </p:nvCxnSpPr>
        <p:spPr>
          <a:xfrm>
            <a:off x="2743200" y="4409258"/>
            <a:ext cx="2775585" cy="25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923243" y="4374078"/>
            <a:ext cx="415498" cy="369332"/>
          </a:xfrm>
          <a:prstGeom prst="rect">
            <a:avLst/>
          </a:prstGeom>
          <a:noFill/>
        </p:spPr>
        <p:txBody>
          <a:bodyPr wrap="none" rtlCol="0">
            <a:spAutoFit/>
          </a:bodyPr>
          <a:lstStyle/>
          <a:p>
            <a:r>
              <a:rPr lang="zh-CN" altLang="en-US" b="1" dirty="0">
                <a:solidFill>
                  <a:srgbClr val="00B050"/>
                </a:solidFill>
              </a:rPr>
              <a:t>①</a:t>
            </a:r>
          </a:p>
        </p:txBody>
      </p:sp>
      <p:cxnSp>
        <p:nvCxnSpPr>
          <p:cNvPr id="22" name="直接连接符 21"/>
          <p:cNvCxnSpPr/>
          <p:nvPr/>
        </p:nvCxnSpPr>
        <p:spPr>
          <a:xfrm>
            <a:off x="5859544" y="4409258"/>
            <a:ext cx="120165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6252623" y="4388256"/>
            <a:ext cx="415498" cy="369332"/>
          </a:xfrm>
          <a:prstGeom prst="rect">
            <a:avLst/>
          </a:prstGeom>
          <a:noFill/>
        </p:spPr>
        <p:txBody>
          <a:bodyPr wrap="none" rtlCol="0">
            <a:spAutoFit/>
          </a:bodyPr>
          <a:lstStyle/>
          <a:p>
            <a:r>
              <a:rPr lang="zh-CN" altLang="en-US" b="1" dirty="0" smtClean="0">
                <a:solidFill>
                  <a:srgbClr val="FFC000"/>
                </a:solidFill>
              </a:rPr>
              <a:t>②</a:t>
            </a:r>
            <a:endParaRPr lang="zh-CN" altLang="en-US" b="1" dirty="0">
              <a:solidFill>
                <a:srgbClr val="FFC000"/>
              </a:solidFill>
            </a:endParaRPr>
          </a:p>
        </p:txBody>
      </p:sp>
      <mc:AlternateContent xmlns:mc="http://schemas.openxmlformats.org/markup-compatibility/2006">
        <mc:Choice xmlns="" xmlns:a14="http://schemas.microsoft.com/office/drawing/2010/main" Requires="a14">
          <p:sp>
            <p:nvSpPr>
              <p:cNvPr id="11" name="内容占位符 2"/>
              <p:cNvSpPr txBox="1">
                <a:spLocks/>
              </p:cNvSpPr>
              <p:nvPr/>
            </p:nvSpPr>
            <p:spPr>
              <a:xfrm>
                <a:off x="323594" y="3599011"/>
                <a:ext cx="8246838" cy="805724"/>
              </a:xfrm>
              <a:prstGeom prst="rect">
                <a:avLst/>
              </a:prstGeom>
              <a:ln w="19050">
                <a:noFill/>
              </a:ln>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2000" lvl="1" indent="0">
                  <a:buNone/>
                </a:pPr>
                <a14:m>
                  <m:oMathPara xmlns:m="http://schemas.openxmlformats.org/officeDocument/2006/math">
                    <m:oMathParaPr>
                      <m:jc m:val="centerGroup"/>
                    </m:oMathParaPr>
                    <m:oMath xmlns:m="http://schemas.openxmlformats.org/officeDocument/2006/math">
                      <m:r>
                        <m:rPr>
                          <m:sty m:val="p"/>
                        </m:rPr>
                        <a:rPr lang="en-US" altLang="zh-CN" sz="1800" dirty="0">
                          <a:latin typeface="Cambria Math" panose="02040503050406030204" pitchFamily="18" charset="0"/>
                        </a:rPr>
                        <m:t>max</m:t>
                      </m:r>
                      <m:r>
                        <a:rPr lang="en-US" altLang="zh-CN" sz="1800" b="0" i="0" dirty="0" smtClean="0">
                          <a:latin typeface="Cambria Math" panose="02040503050406030204" pitchFamily="18" charset="0"/>
                        </a:rPr>
                        <m:t> </m:t>
                      </m:r>
                      <m:nary>
                        <m:naryPr>
                          <m:chr m:val="∑"/>
                          <m:supHide m:val="on"/>
                          <m:ctrlPr>
                            <a:rPr lang="en-US" altLang="zh-CN" sz="1800" b="0" i="1" dirty="0" smtClean="0">
                              <a:latin typeface="Cambria Math" panose="02040503050406030204" pitchFamily="18" charset="0"/>
                            </a:rPr>
                          </m:ctrlPr>
                        </m:naryPr>
                        <m:sub>
                          <m:r>
                            <m:rPr>
                              <m:brk m:alnAt="7"/>
                            </m:rPr>
                            <a:rPr lang="en-US" altLang="zh-CN" sz="1800" b="0" i="1" dirty="0" smtClean="0">
                              <a:latin typeface="Cambria Math" panose="02040503050406030204" pitchFamily="18" charset="0"/>
                            </a:rPr>
                            <m:t>𝑚</m:t>
                          </m:r>
                          <m:r>
                            <a:rPr lang="en-US" altLang="zh-CN" sz="1800" b="0" i="1" dirty="0" smtClean="0">
                              <a:latin typeface="Cambria Math" panose="02040503050406030204" pitchFamily="18" charset="0"/>
                              <a:ea typeface="Cambria Math" panose="02040503050406030204" pitchFamily="18" charset="0"/>
                            </a:rPr>
                            <m:t>∈</m:t>
                          </m:r>
                          <m:r>
                            <a:rPr lang="en-US" altLang="zh-CN" sz="1800" b="0" i="1" dirty="0" smtClean="0">
                              <a:latin typeface="Cambria Math" panose="02040503050406030204" pitchFamily="18" charset="0"/>
                              <a:ea typeface="Cambria Math" panose="02040503050406030204" pitchFamily="18" charset="0"/>
                            </a:rPr>
                            <m:t>𝑀</m:t>
                          </m:r>
                          <m:r>
                            <a:rPr lang="en-US" altLang="zh-CN" sz="1800" b="0" i="1" dirty="0" smtClean="0">
                              <a:latin typeface="Cambria Math" panose="02040503050406030204" pitchFamily="18" charset="0"/>
                              <a:ea typeface="Cambria Math" panose="02040503050406030204" pitchFamily="18" charset="0"/>
                            </a:rPr>
                            <m:t>, </m:t>
                          </m:r>
                          <m:r>
                            <a:rPr lang="en-US" altLang="zh-CN" sz="1800" b="0" i="1" dirty="0" smtClean="0">
                              <a:latin typeface="Cambria Math" panose="02040503050406030204" pitchFamily="18" charset="0"/>
                              <a:ea typeface="Cambria Math" panose="02040503050406030204" pitchFamily="18" charset="0"/>
                            </a:rPr>
                            <m:t>𝑟</m:t>
                          </m:r>
                          <m:r>
                            <a:rPr lang="en-US" altLang="zh-CN" sz="1800" b="0" i="1" dirty="0" smtClean="0">
                              <a:latin typeface="Cambria Math" panose="02040503050406030204" pitchFamily="18" charset="0"/>
                              <a:ea typeface="Cambria Math" panose="02040503050406030204" pitchFamily="18" charset="0"/>
                            </a:rPr>
                            <m:t>∈</m:t>
                          </m:r>
                          <m:sSup>
                            <m:sSupPr>
                              <m:ctrlPr>
                                <a:rPr lang="en-US" altLang="zh-CN" sz="1800" b="0" i="1" dirty="0" smtClean="0">
                                  <a:latin typeface="Cambria Math" panose="02040503050406030204" pitchFamily="18" charset="0"/>
                                  <a:ea typeface="Cambria Math" panose="02040503050406030204" pitchFamily="18" charset="0"/>
                                </a:rPr>
                              </m:ctrlPr>
                            </m:sSupPr>
                            <m:e>
                              <m:r>
                                <a:rPr lang="en-US" altLang="zh-CN" sz="1800" b="0" i="1" dirty="0" smtClean="0">
                                  <a:latin typeface="Cambria Math" panose="02040503050406030204" pitchFamily="18" charset="0"/>
                                  <a:ea typeface="Cambria Math" panose="02040503050406030204" pitchFamily="18" charset="0"/>
                                </a:rPr>
                                <m:t>𝑅</m:t>
                              </m:r>
                            </m:e>
                            <m:sup>
                              <m:r>
                                <a:rPr lang="en-US" altLang="zh-CN" sz="1800" b="0" i="1" dirty="0" smtClean="0">
                                  <a:latin typeface="Cambria Math" panose="02040503050406030204" pitchFamily="18" charset="0"/>
                                  <a:ea typeface="Cambria Math" panose="02040503050406030204" pitchFamily="18" charset="0"/>
                                </a:rPr>
                                <m:t>𝑚</m:t>
                              </m:r>
                            </m:sup>
                          </m:sSup>
                        </m:sub>
                        <m:sup/>
                        <m:e>
                          <m:d>
                            <m:dPr>
                              <m:ctrlPr>
                                <a:rPr lang="en-US" altLang="zh-CN" sz="1800" b="0" i="1" dirty="0" smtClean="0">
                                  <a:latin typeface="Cambria Math" panose="02040503050406030204" pitchFamily="18" charset="0"/>
                                </a:rPr>
                              </m:ctrlPr>
                            </m:dPr>
                            <m:e>
                              <m:r>
                                <m:rPr>
                                  <m:sty m:val="p"/>
                                </m:rPr>
                                <a:rPr lang="en-US" altLang="zh-CN" sz="1800" i="1" dirty="0">
                                  <a:latin typeface="Cambria Math" panose="02040503050406030204" pitchFamily="18" charset="0"/>
                                </a:rPr>
                                <m:t>LC</m:t>
                              </m:r>
                              <m:d>
                                <m:dPr>
                                  <m:ctrlPr>
                                    <a:rPr lang="en-US" altLang="zh-CN" sz="1800" i="1" dirty="0" smtClean="0">
                                      <a:latin typeface="Cambria Math" panose="02040503050406030204" pitchFamily="18" charset="0"/>
                                    </a:rPr>
                                  </m:ctrlPr>
                                </m:dPr>
                                <m:e>
                                  <m:r>
                                    <a:rPr lang="en-US" altLang="zh-CN" sz="1800" b="0" i="1" dirty="0" smtClean="0">
                                      <a:latin typeface="Cambria Math" panose="02040503050406030204" pitchFamily="18" charset="0"/>
                                    </a:rPr>
                                    <m:t>𝑠</m:t>
                                  </m:r>
                                  <m:r>
                                    <a:rPr lang="en-US" altLang="zh-CN" sz="1800" b="0" i="1" dirty="0" smtClean="0">
                                      <a:latin typeface="Cambria Math" panose="02040503050406030204" pitchFamily="18" charset="0"/>
                                    </a:rPr>
                                    <m:t>, </m:t>
                                  </m:r>
                                  <m:r>
                                    <a:rPr lang="en-US" altLang="zh-CN" sz="1800" b="0" i="1" dirty="0" smtClean="0">
                                      <a:latin typeface="Cambria Math" panose="02040503050406030204" pitchFamily="18" charset="0"/>
                                    </a:rPr>
                                    <m:t>𝑟</m:t>
                                  </m:r>
                                </m:e>
                              </m:d>
                              <m:r>
                                <a:rPr lang="en-US" altLang="zh-CN" sz="1800" b="0" i="1" dirty="0" smtClean="0">
                                  <a:latin typeface="Cambria Math" panose="02040503050406030204" pitchFamily="18" charset="0"/>
                                </a:rPr>
                                <m:t>+</m:t>
                              </m:r>
                              <m:r>
                                <m:rPr>
                                  <m:sty m:val="p"/>
                                </m:rPr>
                                <a:rPr lang="en-US" altLang="zh-CN" sz="1800" i="1" dirty="0">
                                  <a:latin typeface="Cambria Math" panose="02040503050406030204" pitchFamily="18" charset="0"/>
                                </a:rPr>
                                <m:t>LC</m:t>
                              </m:r>
                              <m:d>
                                <m:dPr>
                                  <m:ctrlPr>
                                    <a:rPr lang="en-US" altLang="zh-CN" sz="1800" i="1" dirty="0" smtClean="0">
                                      <a:latin typeface="Cambria Math" panose="02040503050406030204" pitchFamily="18" charset="0"/>
                                    </a:rPr>
                                  </m:ctrlPr>
                                </m:dPr>
                                <m:e>
                                  <m:r>
                                    <a:rPr lang="en-US" altLang="zh-CN" sz="1800" b="0" i="1" dirty="0" smtClean="0">
                                      <a:latin typeface="Cambria Math" panose="02040503050406030204" pitchFamily="18" charset="0"/>
                                    </a:rPr>
                                    <m:t>𝑜</m:t>
                                  </m:r>
                                  <m:r>
                                    <a:rPr lang="en-US" altLang="zh-CN" sz="1800" b="0" i="1" dirty="0" smtClean="0">
                                      <a:latin typeface="Cambria Math" panose="02040503050406030204" pitchFamily="18" charset="0"/>
                                    </a:rPr>
                                    <m:t>, </m:t>
                                  </m:r>
                                  <m:r>
                                    <a:rPr lang="en-US" altLang="zh-CN" sz="1800" b="0" i="1" dirty="0" smtClean="0">
                                      <a:latin typeface="Cambria Math" panose="02040503050406030204" pitchFamily="18" charset="0"/>
                                    </a:rPr>
                                    <m:t>𝑟</m:t>
                                  </m:r>
                                </m:e>
                              </m:d>
                              <m:r>
                                <a:rPr lang="en-US" altLang="zh-CN" sz="1800" b="0" i="1" dirty="0" smtClean="0">
                                  <a:latin typeface="Cambria Math" panose="02040503050406030204" pitchFamily="18" charset="0"/>
                                </a:rPr>
                                <m:t>+</m:t>
                              </m:r>
                              <m:r>
                                <m:rPr>
                                  <m:sty m:val="p"/>
                                </m:rPr>
                                <a:rPr lang="en-US" altLang="zh-CN" sz="1800" i="1" dirty="0">
                                  <a:latin typeface="Cambria Math" panose="02040503050406030204" pitchFamily="18" charset="0"/>
                                </a:rPr>
                                <m:t>LC</m:t>
                              </m:r>
                              <m:d>
                                <m:dPr>
                                  <m:ctrlPr>
                                    <a:rPr lang="en-US" altLang="zh-CN" sz="1800" i="1" dirty="0" smtClean="0">
                                      <a:latin typeface="Cambria Math" panose="02040503050406030204" pitchFamily="18" charset="0"/>
                                    </a:rPr>
                                  </m:ctrlPr>
                                </m:dPr>
                                <m:e>
                                  <m:r>
                                    <a:rPr lang="en-US" altLang="zh-CN" sz="1800" b="0" i="1" dirty="0" smtClean="0">
                                      <a:latin typeface="Cambria Math" panose="02040503050406030204" pitchFamily="18" charset="0"/>
                                    </a:rPr>
                                    <m:t>𝑠</m:t>
                                  </m:r>
                                  <m:r>
                                    <a:rPr lang="en-US" altLang="zh-CN" sz="1800" b="0" i="1" dirty="0" smtClean="0">
                                      <a:latin typeface="Cambria Math" panose="02040503050406030204" pitchFamily="18" charset="0"/>
                                    </a:rPr>
                                    <m:t>, </m:t>
                                  </m:r>
                                  <m:r>
                                    <a:rPr lang="en-US" altLang="zh-CN" sz="1800" b="0" i="1" dirty="0" smtClean="0">
                                      <a:latin typeface="Cambria Math" panose="02040503050406030204" pitchFamily="18" charset="0"/>
                                    </a:rPr>
                                    <m:t>𝑜</m:t>
                                  </m:r>
                                </m:e>
                              </m:d>
                              <m:r>
                                <a:rPr lang="en-US" altLang="zh-CN" sz="1800" b="0" i="1" dirty="0" smtClean="0">
                                  <a:latin typeface="Cambria Math" panose="02040503050406030204" pitchFamily="18" charset="0"/>
                                </a:rPr>
                                <m:t>+</m:t>
                              </m:r>
                              <m:nary>
                                <m:naryPr>
                                  <m:chr m:val="∑"/>
                                  <m:supHide m:val="on"/>
                                  <m:ctrlPr>
                                    <a:rPr lang="en-US" altLang="zh-CN" sz="1800" b="0" i="1" dirty="0" smtClean="0">
                                      <a:latin typeface="Cambria Math" panose="02040503050406030204" pitchFamily="18" charset="0"/>
                                    </a:rPr>
                                  </m:ctrlPr>
                                </m:naryPr>
                                <m:sub>
                                  <m:sSup>
                                    <m:sSupPr>
                                      <m:ctrlPr>
                                        <a:rPr lang="en-US" altLang="zh-CN" sz="1800" b="0" i="1" dirty="0" smtClean="0">
                                          <a:latin typeface="Cambria Math" panose="02040503050406030204" pitchFamily="18" charset="0"/>
                                        </a:rPr>
                                      </m:ctrlPr>
                                    </m:sSupPr>
                                    <m:e>
                                      <m:r>
                                        <a:rPr lang="en-US" altLang="zh-CN" sz="1800" b="0" i="1" dirty="0" smtClean="0">
                                          <a:latin typeface="Cambria Math" panose="02040503050406030204" pitchFamily="18" charset="0"/>
                                        </a:rPr>
                                        <m:t>𝑚</m:t>
                                      </m:r>
                                    </m:e>
                                    <m:sup>
                                      <m:r>
                                        <a:rPr lang="en-US" altLang="zh-CN" sz="1800" b="0" i="1" dirty="0" smtClean="0">
                                          <a:latin typeface="Cambria Math" panose="02040503050406030204" pitchFamily="18" charset="0"/>
                                        </a:rPr>
                                        <m:t>′</m:t>
                                      </m:r>
                                    </m:sup>
                                  </m:sSup>
                                  <m:r>
                                    <m:rPr>
                                      <m:brk m:alnAt="7"/>
                                    </m:rPr>
                                    <a:rPr lang="en-US" altLang="zh-CN" sz="1800" b="0" i="1" dirty="0" smtClean="0">
                                      <a:latin typeface="Cambria Math" panose="02040503050406030204" pitchFamily="18" charset="0"/>
                                      <a:ea typeface="Cambria Math" panose="02040503050406030204" pitchFamily="18" charset="0"/>
                                    </a:rPr>
                                    <m:t>∈</m:t>
                                  </m:r>
                                  <m:sSub>
                                    <m:sSubPr>
                                      <m:ctrlPr>
                                        <a:rPr lang="en-US" altLang="zh-CN" sz="1800" b="0" i="1" dirty="0" smtClean="0">
                                          <a:latin typeface="Cambria Math" panose="02040503050406030204" pitchFamily="18" charset="0"/>
                                          <a:ea typeface="Cambria Math" panose="02040503050406030204" pitchFamily="18" charset="0"/>
                                        </a:rPr>
                                      </m:ctrlPr>
                                    </m:sSubPr>
                                    <m:e>
                                      <m:r>
                                        <a:rPr lang="en-US" altLang="zh-CN" sz="1800" b="0" i="1" dirty="0" smtClean="0">
                                          <a:latin typeface="Cambria Math" panose="02040503050406030204" pitchFamily="18" charset="0"/>
                                          <a:ea typeface="Cambria Math" panose="02040503050406030204" pitchFamily="18" charset="0"/>
                                        </a:rPr>
                                        <m:t>𝑀</m:t>
                                      </m:r>
                                    </m:e>
                                    <m:sub>
                                      <m:r>
                                        <a:rPr lang="en-US" altLang="zh-CN" sz="1800" b="0" i="1" dirty="0" smtClean="0">
                                          <a:latin typeface="Cambria Math" panose="02040503050406030204" pitchFamily="18" charset="0"/>
                                          <a:ea typeface="Cambria Math" panose="02040503050406030204" pitchFamily="18" charset="0"/>
                                        </a:rPr>
                                        <m:t>𝑚</m:t>
                                      </m:r>
                                    </m:sub>
                                  </m:sSub>
                                </m:sub>
                                <m:sup/>
                                <m:e>
                                  <m:sSup>
                                    <m:sSupPr>
                                      <m:ctrlPr>
                                        <a:rPr lang="en-US" altLang="zh-CN" sz="1800" i="1" dirty="0">
                                          <a:latin typeface="Cambria Math" panose="02040503050406030204" pitchFamily="18" charset="0"/>
                                        </a:rPr>
                                      </m:ctrlPr>
                                    </m:sSupPr>
                                    <m:e>
                                      <m:r>
                                        <a:rPr lang="en-US" altLang="zh-CN" sz="1800" i="1" dirty="0">
                                          <a:latin typeface="Cambria Math" panose="02040503050406030204" pitchFamily="18" charset="0"/>
                                        </a:rPr>
                                        <m:t>𝑚</m:t>
                                      </m:r>
                                    </m:e>
                                    <m:sup>
                                      <m:r>
                                        <a:rPr lang="en-US" altLang="zh-CN" sz="1800" i="1" dirty="0">
                                          <a:latin typeface="Cambria Math" panose="02040503050406030204" pitchFamily="18" charset="0"/>
                                        </a:rPr>
                                        <m:t>′</m:t>
                                      </m:r>
                                    </m:sup>
                                  </m:sSup>
                                  <m:d>
                                    <m:dPr>
                                      <m:begChr m:val="["/>
                                      <m:endChr m:val="]"/>
                                      <m:ctrlPr>
                                        <a:rPr lang="en-US" altLang="zh-CN" sz="1800" i="1" dirty="0" smtClean="0">
                                          <a:latin typeface="Cambria Math" panose="02040503050406030204" pitchFamily="18" charset="0"/>
                                        </a:rPr>
                                      </m:ctrlPr>
                                    </m:dPr>
                                    <m:e>
                                      <m:r>
                                        <a:rPr lang="en-US" altLang="zh-CN" sz="1800" b="0" i="1" dirty="0" smtClean="0">
                                          <a:latin typeface="Cambria Math" panose="02040503050406030204" pitchFamily="18" charset="0"/>
                                        </a:rPr>
                                        <m:t>𝑟</m:t>
                                      </m:r>
                                    </m:e>
                                  </m:d>
                                  <m:r>
                                    <a:rPr lang="en-US" altLang="zh-CN" sz="1800" b="0" i="1" dirty="0" smtClean="0">
                                      <a:latin typeface="Cambria Math" panose="02040503050406030204" pitchFamily="18" charset="0"/>
                                    </a:rPr>
                                    <m:t>.</m:t>
                                  </m:r>
                                  <m:r>
                                    <a:rPr lang="en-US" altLang="zh-CN" sz="1800" b="0" i="1" dirty="0" smtClean="0">
                                      <a:latin typeface="Cambria Math" panose="02040503050406030204" pitchFamily="18" charset="0"/>
                                    </a:rPr>
                                    <m:t>𝑐</m:t>
                                  </m:r>
                                </m:e>
                              </m:nary>
                            </m:e>
                          </m:d>
                          <m:sSubSup>
                            <m:sSubSupPr>
                              <m:ctrlPr>
                                <a:rPr lang="en-US" altLang="zh-CN" sz="1800" b="0" i="1" dirty="0" smtClean="0">
                                  <a:latin typeface="Cambria Math" panose="02040503050406030204" pitchFamily="18" charset="0"/>
                                </a:rPr>
                              </m:ctrlPr>
                            </m:sSubSupPr>
                            <m:e>
                              <m:r>
                                <a:rPr lang="en-US" altLang="zh-CN" sz="1800" b="0" i="1" dirty="0" smtClean="0">
                                  <a:latin typeface="Cambria Math" panose="02040503050406030204" pitchFamily="18" charset="0"/>
                                </a:rPr>
                                <m:t>𝑣</m:t>
                              </m:r>
                            </m:e>
                            <m:sub>
                              <m:r>
                                <a:rPr lang="en-US" altLang="zh-CN" sz="1800" b="0" i="1" dirty="0" smtClean="0">
                                  <a:latin typeface="Cambria Math" panose="02040503050406030204" pitchFamily="18" charset="0"/>
                                </a:rPr>
                                <m:t>𝑚</m:t>
                              </m:r>
                            </m:sub>
                            <m:sup>
                              <m:r>
                                <a:rPr lang="en-US" altLang="zh-CN" sz="1800" b="0" i="1" dirty="0" smtClean="0">
                                  <a:latin typeface="Cambria Math" panose="02040503050406030204" pitchFamily="18" charset="0"/>
                                </a:rPr>
                                <m:t>𝑟</m:t>
                              </m:r>
                            </m:sup>
                          </m:sSubSup>
                        </m:e>
                      </m:nary>
                    </m:oMath>
                  </m:oMathPara>
                </a14:m>
                <a:endParaRPr lang="en-US" altLang="zh-CN" sz="2000" dirty="0" smtClean="0">
                  <a:latin typeface="Arial" panose="020B0604020202020204" pitchFamily="34" charset="0"/>
                </a:endParaRPr>
              </a:p>
            </p:txBody>
          </p:sp>
        </mc:Choice>
        <mc:Fallback>
          <p:sp>
            <p:nvSpPr>
              <p:cNvPr id="11" name="内容占位符 2"/>
              <p:cNvSpPr txBox="1">
                <a:spLocks noRot="1" noChangeAspect="1" noMove="1" noResize="1" noEditPoints="1" noAdjustHandles="1" noChangeArrowheads="1" noChangeShapeType="1" noTextEdit="1"/>
              </p:cNvSpPr>
              <p:nvPr/>
            </p:nvSpPr>
            <p:spPr>
              <a:xfrm>
                <a:off x="323594" y="3599011"/>
                <a:ext cx="8246838" cy="805724"/>
              </a:xfrm>
              <a:prstGeom prst="rect">
                <a:avLst/>
              </a:prstGeom>
              <a:blipFill rotWithShape="0">
                <a:blip r:embed="rId3"/>
                <a:stretch>
                  <a:fillRect t="-126316" b="-153383"/>
                </a:stretch>
              </a:blipFill>
              <a:ln w="19050">
                <a:noFill/>
              </a:ln>
            </p:spPr>
            <p:txBody>
              <a:bodyPr/>
              <a:lstStyle/>
              <a:p>
                <a:r>
                  <a:rPr lang="zh-CN" altLang="en-US">
                    <a:noFill/>
                  </a:rPr>
                  <a:t> </a:t>
                </a:r>
              </a:p>
            </p:txBody>
          </p:sp>
        </mc:Fallback>
      </mc:AlternateContent>
      <p:sp>
        <p:nvSpPr>
          <p:cNvPr id="12" name="标题 1"/>
          <p:cNvSpPr txBox="1">
            <a:spLocks/>
          </p:cNvSpPr>
          <p:nvPr/>
        </p:nvSpPr>
        <p:spPr bwMode="auto">
          <a:xfrm>
            <a:off x="285720" y="71414"/>
            <a:ext cx="8786874" cy="7969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en-US" altLang="zh-CN" sz="3600" b="1" kern="0" dirty="0" smtClean="0">
                <a:solidFill>
                  <a:srgbClr val="C00000"/>
                </a:solidFill>
                <a:latin typeface="+mj-lt"/>
                <a:ea typeface="+mj-ea"/>
                <a:cs typeface="+mj-cs"/>
              </a:rPr>
              <a:t>Stage 2: Integer Linear Programming</a:t>
            </a:r>
            <a:endParaRPr kumimoji="0" lang="en-US" altLang="zh-CN" sz="3600" b="1" i="0" u="none" strike="noStrike" kern="0" cap="none" spc="0" normalizeH="0" baseline="0" noProof="0" dirty="0" smtClean="0">
              <a:ln>
                <a:noFill/>
              </a:ln>
              <a:solidFill>
                <a:srgbClr val="C00000"/>
              </a:solidFill>
              <a:effectLst/>
              <a:uLnTx/>
              <a:uFillTx/>
              <a:latin typeface="+mj-lt"/>
              <a:ea typeface="+mj-ea"/>
              <a:cs typeface="+mj-cs"/>
            </a:endParaRPr>
          </a:p>
        </p:txBody>
      </p:sp>
    </p:spTree>
    <p:extLst>
      <p:ext uri="{BB962C8B-B14F-4D97-AF65-F5344CB8AC3E}">
        <p14:creationId xmlns="" xmlns:p14="http://schemas.microsoft.com/office/powerpoint/2010/main" val="79036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anim calcmode="lin" valueType="num">
                                      <p:cBhvr>
                                        <p:cTn id="8" dur="250" fill="hold"/>
                                        <p:tgtEl>
                                          <p:spTgt spid="17"/>
                                        </p:tgtEl>
                                        <p:attrNameLst>
                                          <p:attrName>ppt_x</p:attrName>
                                        </p:attrNameLst>
                                      </p:cBhvr>
                                      <p:tavLst>
                                        <p:tav tm="0">
                                          <p:val>
                                            <p:strVal val="#ppt_x"/>
                                          </p:val>
                                        </p:tav>
                                        <p:tav tm="100000">
                                          <p:val>
                                            <p:strVal val="#ppt_x"/>
                                          </p:val>
                                        </p:tav>
                                      </p:tavLst>
                                    </p:anim>
                                    <p:anim calcmode="lin" valueType="num">
                                      <p:cBhvr>
                                        <p:cTn id="9" dur="25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anim calcmode="lin" valueType="num">
                                      <p:cBhvr>
                                        <p:cTn id="13" dur="250" fill="hold"/>
                                        <p:tgtEl>
                                          <p:spTgt spid="11"/>
                                        </p:tgtEl>
                                        <p:attrNameLst>
                                          <p:attrName>ppt_x</p:attrName>
                                        </p:attrNameLst>
                                      </p:cBhvr>
                                      <p:tavLst>
                                        <p:tav tm="0">
                                          <p:val>
                                            <p:strVal val="#ppt_x"/>
                                          </p:val>
                                        </p:tav>
                                        <p:tav tm="100000">
                                          <p:val>
                                            <p:strVal val="#ppt_x"/>
                                          </p:val>
                                        </p:tav>
                                      </p:tavLst>
                                    </p:anim>
                                    <p:anim calcmode="lin" valueType="num">
                                      <p:cBhvr>
                                        <p:cTn id="14" dur="25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250"/>
                                        <p:tgtEl>
                                          <p:spTgt spid="32"/>
                                        </p:tgtEl>
                                      </p:cBhvr>
                                    </p:animEffect>
                                    <p:anim calcmode="lin" valueType="num">
                                      <p:cBhvr>
                                        <p:cTn id="18" dur="250" fill="hold"/>
                                        <p:tgtEl>
                                          <p:spTgt spid="32"/>
                                        </p:tgtEl>
                                        <p:attrNameLst>
                                          <p:attrName>ppt_x</p:attrName>
                                        </p:attrNameLst>
                                      </p:cBhvr>
                                      <p:tavLst>
                                        <p:tav tm="0">
                                          <p:val>
                                            <p:strVal val="#ppt_x"/>
                                          </p:val>
                                        </p:tav>
                                        <p:tav tm="100000">
                                          <p:val>
                                            <p:strVal val="#ppt_x"/>
                                          </p:val>
                                        </p:tav>
                                      </p:tavLst>
                                    </p:anim>
                                    <p:anim calcmode="lin" valueType="num">
                                      <p:cBhvr>
                                        <p:cTn id="19" dur="25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250"/>
                                        <p:tgtEl>
                                          <p:spTgt spid="6"/>
                                        </p:tgtEl>
                                      </p:cBhvr>
                                    </p:animEffect>
                                    <p:anim calcmode="lin" valueType="num">
                                      <p:cBhvr>
                                        <p:cTn id="23" dur="250" fill="hold"/>
                                        <p:tgtEl>
                                          <p:spTgt spid="6"/>
                                        </p:tgtEl>
                                        <p:attrNameLst>
                                          <p:attrName>ppt_x</p:attrName>
                                        </p:attrNameLst>
                                      </p:cBhvr>
                                      <p:tavLst>
                                        <p:tav tm="0">
                                          <p:val>
                                            <p:strVal val="#ppt_x"/>
                                          </p:val>
                                        </p:tav>
                                        <p:tav tm="100000">
                                          <p:val>
                                            <p:strVal val="#ppt_x"/>
                                          </p:val>
                                        </p:tav>
                                      </p:tavLst>
                                    </p:anim>
                                    <p:anim calcmode="lin" valueType="num">
                                      <p:cBhvr>
                                        <p:cTn id="24" dur="25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anim calcmode="lin" valueType="num">
                                      <p:cBhvr>
                                        <p:cTn id="28" dur="250" fill="hold"/>
                                        <p:tgtEl>
                                          <p:spTgt spid="22"/>
                                        </p:tgtEl>
                                        <p:attrNameLst>
                                          <p:attrName>ppt_x</p:attrName>
                                        </p:attrNameLst>
                                      </p:cBhvr>
                                      <p:tavLst>
                                        <p:tav tm="0">
                                          <p:val>
                                            <p:strVal val="#ppt_x"/>
                                          </p:val>
                                        </p:tav>
                                        <p:tav tm="100000">
                                          <p:val>
                                            <p:strVal val="#ppt_x"/>
                                          </p:val>
                                        </p:tav>
                                      </p:tavLst>
                                    </p:anim>
                                    <p:anim calcmode="lin" valueType="num">
                                      <p:cBhvr>
                                        <p:cTn id="29" dur="25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250"/>
                                        <p:tgtEl>
                                          <p:spTgt spid="8"/>
                                        </p:tgtEl>
                                      </p:cBhvr>
                                    </p:animEffect>
                                    <p:anim calcmode="lin" valueType="num">
                                      <p:cBhvr>
                                        <p:cTn id="33" dur="250" fill="hold"/>
                                        <p:tgtEl>
                                          <p:spTgt spid="8"/>
                                        </p:tgtEl>
                                        <p:attrNameLst>
                                          <p:attrName>ppt_x</p:attrName>
                                        </p:attrNameLst>
                                      </p:cBhvr>
                                      <p:tavLst>
                                        <p:tav tm="0">
                                          <p:val>
                                            <p:strVal val="#ppt_x"/>
                                          </p:val>
                                        </p:tav>
                                        <p:tav tm="100000">
                                          <p:val>
                                            <p:strVal val="#ppt_x"/>
                                          </p:val>
                                        </p:tav>
                                      </p:tavLst>
                                    </p:anim>
                                    <p:anim calcmode="lin" valueType="num">
                                      <p:cBhvr>
                                        <p:cTn id="34" dur="25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50"/>
                                        <p:tgtEl>
                                          <p:spTgt spid="25"/>
                                        </p:tgtEl>
                                      </p:cBhvr>
                                    </p:animEffect>
                                    <p:anim calcmode="lin" valueType="num">
                                      <p:cBhvr>
                                        <p:cTn id="38" dur="250" fill="hold"/>
                                        <p:tgtEl>
                                          <p:spTgt spid="25"/>
                                        </p:tgtEl>
                                        <p:attrNameLst>
                                          <p:attrName>ppt_x</p:attrName>
                                        </p:attrNameLst>
                                      </p:cBhvr>
                                      <p:tavLst>
                                        <p:tav tm="0">
                                          <p:val>
                                            <p:strVal val="#ppt_x"/>
                                          </p:val>
                                        </p:tav>
                                        <p:tav tm="100000">
                                          <p:val>
                                            <p:strVal val="#ppt_x"/>
                                          </p:val>
                                        </p:tav>
                                      </p:tavLst>
                                    </p:anim>
                                    <p:anim calcmode="lin" valueType="num">
                                      <p:cBhvr>
                                        <p:cTn id="39" dur="25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7" grpId="0"/>
      <p:bldP spid="8" grpId="0"/>
      <p:bldP spid="25" grpId="0"/>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650" y="972000"/>
            <a:ext cx="8394700" cy="5069151"/>
          </a:xfrm>
        </p:spPr>
        <p:txBody>
          <a:bodyPr>
            <a:normAutofit/>
          </a:bodyPr>
          <a:lstStyle/>
          <a:p>
            <a:pPr marL="324000" lvl="1" indent="-324000">
              <a:lnSpc>
                <a:spcPct val="200000"/>
              </a:lnSpc>
              <a:spcBef>
                <a:spcPts val="1000"/>
              </a:spcBef>
              <a:buSzPct val="70000"/>
              <a:buFont typeface="Wingdings" panose="05000000000000000000" pitchFamily="2" charset="2"/>
              <a:buChar char="Ø"/>
            </a:pPr>
            <a:r>
              <a:rPr lang="en-US" altLang="zh-CN" sz="2600" dirty="0"/>
              <a:t>Redundancies and Constraints</a:t>
            </a:r>
          </a:p>
          <a:p>
            <a:pPr>
              <a:lnSpc>
                <a:spcPct val="200000"/>
              </a:lnSpc>
            </a:pPr>
            <a:r>
              <a:rPr lang="en-US" altLang="zh-CN" dirty="0" smtClean="0"/>
              <a:t>Easy </a:t>
            </a:r>
            <a:r>
              <a:rPr lang="en-US" altLang="zh-CN" dirty="0"/>
              <a:t>First Relation </a:t>
            </a:r>
            <a:r>
              <a:rPr lang="en-US" altLang="zh-CN" dirty="0" smtClean="0"/>
              <a:t>Extraction Framework </a:t>
            </a:r>
            <a:endParaRPr lang="en-US" altLang="zh-CN" dirty="0"/>
          </a:p>
          <a:p>
            <a:pPr>
              <a:lnSpc>
                <a:spcPct val="200000"/>
              </a:lnSpc>
            </a:pPr>
            <a:r>
              <a:rPr lang="en-US" altLang="zh-CN" b="1" dirty="0"/>
              <a:t>Experimental </a:t>
            </a:r>
            <a:r>
              <a:rPr lang="en-US" altLang="zh-CN" b="1" dirty="0" smtClean="0"/>
              <a:t>Study</a:t>
            </a:r>
            <a:endParaRPr lang="en-US" altLang="zh-CN" b="1" dirty="0"/>
          </a:p>
        </p:txBody>
      </p:sp>
      <p:sp>
        <p:nvSpPr>
          <p:cNvPr id="4"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36</a:t>
            </a:fld>
            <a:endParaRPr lang="zh-CN" altLang="en-US" dirty="0"/>
          </a:p>
        </p:txBody>
      </p:sp>
      <p:sp>
        <p:nvSpPr>
          <p:cNvPr id="6" name="标题 1"/>
          <p:cNvSpPr>
            <a:spLocks noGrp="1"/>
          </p:cNvSpPr>
          <p:nvPr>
            <p:ph type="title"/>
          </p:nvPr>
        </p:nvSpPr>
        <p:spPr>
          <a:xfrm>
            <a:off x="285720" y="71414"/>
            <a:ext cx="8358246" cy="796908"/>
          </a:xfrm>
        </p:spPr>
        <p:txBody>
          <a:bodyPr/>
          <a:lstStyle/>
          <a:p>
            <a:r>
              <a:rPr lang="en-US" altLang="zh-CN" sz="3600" b="1" dirty="0" smtClean="0">
                <a:solidFill>
                  <a:srgbClr val="C00000"/>
                </a:solidFill>
              </a:rPr>
              <a:t>Outline</a:t>
            </a:r>
            <a:endParaRPr lang="zh-CN" altLang="en-US" sz="3600" b="1" dirty="0">
              <a:solidFill>
                <a:srgbClr val="C00000"/>
              </a:solidFill>
            </a:endParaRPr>
          </a:p>
        </p:txBody>
      </p:sp>
    </p:spTree>
    <p:extLst>
      <p:ext uri="{BB962C8B-B14F-4D97-AF65-F5344CB8AC3E}">
        <p14:creationId xmlns="" xmlns:p14="http://schemas.microsoft.com/office/powerpoint/2010/main" val="10509370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4650" y="1132798"/>
            <a:ext cx="8394700" cy="448063"/>
          </a:xfrm>
        </p:spPr>
        <p:txBody>
          <a:bodyPr>
            <a:normAutofit/>
          </a:bodyPr>
          <a:lstStyle/>
          <a:p>
            <a:r>
              <a:rPr lang="en-US" altLang="zh-CN" sz="2000" b="1" dirty="0" smtClean="0"/>
              <a:t>Datasets</a:t>
            </a:r>
            <a:endParaRPr lang="zh-CN" altLang="en-US" sz="2400" b="1" dirty="0"/>
          </a:p>
        </p:txBody>
      </p:sp>
      <p:sp>
        <p:nvSpPr>
          <p:cNvPr id="4"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37</a:t>
            </a:fld>
            <a:endParaRPr lang="zh-CN" altLang="en-US" dirty="0"/>
          </a:p>
        </p:txBody>
      </p:sp>
      <p:graphicFrame>
        <p:nvGraphicFramePr>
          <p:cNvPr id="11" name="表格 10"/>
          <p:cNvGraphicFramePr>
            <a:graphicFrameLocks noGrp="1"/>
          </p:cNvGraphicFramePr>
          <p:nvPr>
            <p:extLst>
              <p:ext uri="{D42A27DB-BD31-4B8C-83A1-F6EECF244321}">
                <p14:modId xmlns="" xmlns:p14="http://schemas.microsoft.com/office/powerpoint/2010/main" val="89972654"/>
              </p:ext>
            </p:extLst>
          </p:nvPr>
        </p:nvGraphicFramePr>
        <p:xfrm>
          <a:off x="763784" y="1688951"/>
          <a:ext cx="7616431" cy="1087120"/>
        </p:xfrm>
        <a:graphic>
          <a:graphicData uri="http://schemas.openxmlformats.org/drawingml/2006/table">
            <a:tbl>
              <a:tblPr firstRow="1" bandRow="1">
                <a:tableStyleId>{9D7B26C5-4107-4FEC-AEDC-1716B250A1EF}</a:tableStyleId>
              </a:tblPr>
              <a:tblGrid>
                <a:gridCol w="987524"/>
                <a:gridCol w="1046136"/>
                <a:gridCol w="1805553"/>
                <a:gridCol w="1115878"/>
                <a:gridCol w="1108128"/>
                <a:gridCol w="1553212"/>
              </a:tblGrid>
              <a:tr h="269785">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Corpora </a:t>
                      </a:r>
                      <a:endParaRPr lang="zh-CN" altLang="en-US" sz="1600" dirty="0">
                        <a:latin typeface="Arial" panose="020B0604020202020204" pitchFamily="34" charset="0"/>
                        <a:cs typeface="Arial" panose="020B0604020202020204" pitchFamily="34" charset="0"/>
                      </a:endParaRPr>
                    </a:p>
                  </a:txBody>
                  <a:tcPr anchor="ctr">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Datasets</a:t>
                      </a:r>
                      <a:endParaRPr lang="zh-CN" altLang="en-US" sz="1600" dirty="0">
                        <a:latin typeface="Arial" panose="020B0604020202020204" pitchFamily="34" charset="0"/>
                        <a:cs typeface="Arial" panose="020B0604020202020204" pitchFamily="34" charset="0"/>
                      </a:endParaRPr>
                    </a:p>
                  </a:txBody>
                  <a:tcPr anchor="ctr">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Sentence level local extractors </a:t>
                      </a:r>
                      <a:endParaRPr lang="zh-CN" altLang="en-US" sz="1600" dirty="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Relations</a:t>
                      </a:r>
                      <a:endParaRPr lang="zh-CN" altLang="en-US" sz="1600" dirty="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Mentions </a:t>
                      </a:r>
                      <a:endParaRPr lang="zh-CN" altLang="en-US" sz="1600" dirty="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Mentions with unknown</a:t>
                      </a:r>
                      <a:endParaRPr lang="zh-CN" altLang="en-US" sz="1600" dirty="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9785">
                <a:tc rowSpan="2">
                  <a:txBody>
                    <a:bodyPr/>
                    <a:lstStyle/>
                    <a:p>
                      <a:pPr algn="ctr">
                        <a:lnSpc>
                          <a:spcPts val="1600"/>
                        </a:lnSpc>
                      </a:pPr>
                      <a:r>
                        <a:rPr lang="en-US" altLang="zh-CN" sz="1600" dirty="0" err="1" smtClean="0">
                          <a:latin typeface="Arial" panose="020B0604020202020204" pitchFamily="34" charset="0"/>
                          <a:cs typeface="Arial" panose="020B0604020202020204" pitchFamily="34" charset="0"/>
                        </a:rPr>
                        <a:t>DBpedia</a:t>
                      </a:r>
                      <a:endParaRPr lang="en-US" altLang="zh-CN" sz="1600" dirty="0" smtClean="0">
                        <a:latin typeface="Arial" panose="020B0604020202020204" pitchFamily="34" charset="0"/>
                        <a:cs typeface="Arial" panose="020B0604020202020204" pitchFamily="34" charset="0"/>
                      </a:endParaRPr>
                    </a:p>
                  </a:txBody>
                  <a:tcPr anchor="ctr">
                    <a:lnL>
                      <a:noFill/>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600"/>
                        </a:lnSpc>
                      </a:pPr>
                      <a:r>
                        <a:rPr lang="en-US" altLang="zh-CN" sz="1600" dirty="0" err="1" smtClean="0">
                          <a:latin typeface="Arial" panose="020B0604020202020204" pitchFamily="34" charset="0"/>
                          <a:cs typeface="Arial" panose="020B0604020202020204" pitchFamily="34" charset="0"/>
                        </a:rPr>
                        <a:t>DB_me</a:t>
                      </a:r>
                      <a:endParaRPr lang="en-US" altLang="zh-CN" sz="1600" dirty="0" smtClean="0">
                        <a:latin typeface="Arial" panose="020B0604020202020204" pitchFamily="34" charset="0"/>
                        <a:cs typeface="Arial" panose="020B0604020202020204" pitchFamily="34" charset="0"/>
                      </a:endParaRPr>
                    </a:p>
                  </a:txBody>
                  <a:tcPr anchor="ctr">
                    <a:lnL>
                      <a:noFill/>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600" dirty="0" smtClean="0">
                          <a:latin typeface="Arial" panose="020B0604020202020204" pitchFamily="34" charset="0"/>
                          <a:cs typeface="Arial" panose="020B0604020202020204" pitchFamily="34" charset="0"/>
                        </a:rPr>
                        <a:t>MaxEnt </a:t>
                      </a:r>
                      <a:r>
                        <a:rPr lang="en-US" altLang="zh-CN" sz="1600" b="0" baseline="0" dirty="0" smtClean="0">
                          <a:solidFill>
                            <a:schemeClr val="tx1"/>
                          </a:solidFill>
                          <a:latin typeface="Arial" panose="020B0604020202020204" pitchFamily="34" charset="0"/>
                          <a:cs typeface="Arial" panose="020B0604020202020204" pitchFamily="34" charset="0"/>
                        </a:rPr>
                        <a:t>[ACL’ 14]</a:t>
                      </a:r>
                      <a:endParaRPr lang="zh-CN" altLang="en-US" sz="1600" b="0" dirty="0" smtClean="0">
                        <a:solidFill>
                          <a:schemeClr val="tx1"/>
                        </a:solidFill>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600"/>
                        </a:lnSpc>
                      </a:pPr>
                      <a:r>
                        <a:rPr lang="en-US" altLang="zh-CN" sz="1600" dirty="0" smtClean="0">
                          <a:latin typeface="Arial" panose="020B0604020202020204" pitchFamily="34" charset="0"/>
                          <a:cs typeface="Arial" panose="020B0604020202020204" pitchFamily="34" charset="0"/>
                        </a:rPr>
                        <a:t>51</a:t>
                      </a:r>
                      <a:endParaRPr lang="zh-CN" altLang="en-US" sz="1600" dirty="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600"/>
                        </a:lnSpc>
                      </a:pPr>
                      <a:r>
                        <a:rPr lang="en-US" altLang="zh-CN" sz="1600" dirty="0" smtClean="0">
                          <a:latin typeface="Arial" panose="020B0604020202020204" pitchFamily="34" charset="0"/>
                          <a:cs typeface="Arial" panose="020B0604020202020204" pitchFamily="34" charset="0"/>
                        </a:rPr>
                        <a:t>53162</a:t>
                      </a:r>
                      <a:endParaRPr lang="zh-CN" altLang="en-US" sz="1600" dirty="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600"/>
                        </a:lnSpc>
                      </a:pPr>
                      <a:r>
                        <a:rPr lang="en-US" altLang="zh-CN" sz="1600" dirty="0" smtClean="0">
                          <a:latin typeface="Arial" panose="020B0604020202020204" pitchFamily="34" charset="0"/>
                          <a:cs typeface="Arial" panose="020B0604020202020204" pitchFamily="34" charset="0"/>
                        </a:rPr>
                        <a:t>38654</a:t>
                      </a:r>
                      <a:endParaRPr lang="zh-CN" altLang="en-US" sz="1600" dirty="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69785">
                <a:tc vMerge="1">
                  <a:txBody>
                    <a:bodyPr/>
                    <a:lstStyle/>
                    <a:p>
                      <a:pPr algn="l">
                        <a:lnSpc>
                          <a:spcPts val="1600"/>
                        </a:lnSpc>
                      </a:pPr>
                      <a:endParaRPr lang="en-US" altLang="zh-CN" sz="1600" dirty="0" smtClean="0">
                        <a:latin typeface="Arial" panose="020B0604020202020204" pitchFamily="34" charset="0"/>
                        <a:cs typeface="Arial" panose="020B0604020202020204" pitchFamily="34" charset="0"/>
                      </a:endParaRPr>
                    </a:p>
                  </a:txBody>
                  <a:tcPr anchor="ctr">
                    <a:lnL>
                      <a:noFill/>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600"/>
                        </a:lnSpc>
                      </a:pPr>
                      <a:r>
                        <a:rPr lang="en-US" altLang="zh-CN" sz="1600" dirty="0" err="1" smtClean="0">
                          <a:latin typeface="Arial" panose="020B0604020202020204" pitchFamily="34" charset="0"/>
                          <a:cs typeface="Arial" panose="020B0604020202020204" pitchFamily="34" charset="0"/>
                        </a:rPr>
                        <a:t>DB_nn</a:t>
                      </a:r>
                      <a:endParaRPr lang="zh-CN" altLang="en-US" sz="1600" dirty="0">
                        <a:latin typeface="Arial" panose="020B0604020202020204" pitchFamily="34" charset="0"/>
                        <a:cs typeface="Arial" panose="020B0604020202020204" pitchFamily="34" charset="0"/>
                      </a:endParaRPr>
                    </a:p>
                  </a:txBody>
                  <a:tcPr anchor="ctr">
                    <a:lnL>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600" dirty="0" smtClean="0">
                          <a:latin typeface="Arial" panose="020B0604020202020204" pitchFamily="34" charset="0"/>
                          <a:cs typeface="Arial" panose="020B0604020202020204" pitchFamily="34" charset="0"/>
                        </a:rPr>
                        <a:t>NN </a:t>
                      </a:r>
                      <a:r>
                        <a:rPr lang="en-US" altLang="zh-CN" sz="1600" b="0" dirty="0" smtClean="0">
                          <a:solidFill>
                            <a:schemeClr val="tx1"/>
                          </a:solidFill>
                          <a:latin typeface="Arial" panose="020B0604020202020204" pitchFamily="34" charset="0"/>
                          <a:cs typeface="Arial" panose="020B0604020202020204" pitchFamily="34" charset="0"/>
                        </a:rPr>
                        <a:t>[ACL’ 16]</a:t>
                      </a:r>
                      <a:endParaRPr lang="zh-CN" altLang="en-US" sz="1600" b="0" dirty="0" smtClean="0">
                        <a:solidFill>
                          <a:schemeClr val="tx1"/>
                        </a:solidFill>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r">
                        <a:lnSpc>
                          <a:spcPts val="1600"/>
                        </a:lnSpc>
                      </a:pPr>
                      <a:endParaRPr lang="zh-CN" altLang="en-US" sz="1600" dirty="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r">
                        <a:lnSpc>
                          <a:spcPts val="1600"/>
                        </a:lnSpc>
                      </a:pPr>
                      <a:endParaRPr lang="zh-CN" altLang="en-US" sz="1600" dirty="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r">
                        <a:lnSpc>
                          <a:spcPts val="1600"/>
                        </a:lnSpc>
                      </a:pPr>
                      <a:endParaRPr lang="zh-CN" altLang="en-US" sz="1600" dirty="0">
                        <a:latin typeface="Arial" panose="020B0604020202020204" pitchFamily="34" charset="0"/>
                        <a:cs typeface="Arial" panose="020B0604020202020204" pitchFamily="34" charset="0"/>
                      </a:endParaRPr>
                    </a:p>
                  </a:txBody>
                  <a:tcPr anchor="ctr">
                    <a:lnL w="19050" cap="flat" cmpd="sng" algn="ctr">
                      <a:noFill/>
                      <a:prstDash val="solid"/>
                      <a:round/>
                      <a:headEnd type="none" w="med" len="med"/>
                      <a:tailEnd type="none" w="med" len="med"/>
                    </a:lnL>
                    <a:lnR>
                      <a:noFill/>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7" name="内容占位符 2"/>
          <p:cNvSpPr txBox="1">
            <a:spLocks/>
          </p:cNvSpPr>
          <p:nvPr/>
        </p:nvSpPr>
        <p:spPr>
          <a:xfrm>
            <a:off x="374650" y="3123171"/>
            <a:ext cx="8394700" cy="448063"/>
          </a:xfrm>
          <a:prstGeom prst="rect">
            <a:avLst/>
          </a:prstGeom>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600" kern="1200">
                <a:solidFill>
                  <a:schemeClr val="tx1"/>
                </a:solidFill>
                <a:latin typeface="Arial" panose="020B0604020202020204" pitchFamily="34" charset="0"/>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200" kern="1200">
                <a:solidFill>
                  <a:schemeClr val="tx1"/>
                </a:solidFill>
                <a:latin typeface="Arial" panose="020B0604020202020204" pitchFamily="34" charset="0"/>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200" kern="1200">
                <a:solidFill>
                  <a:schemeClr val="tx1"/>
                </a:solidFill>
                <a:latin typeface="Arial" panose="020B0604020202020204" pitchFamily="34" charset="0"/>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dirty="0" smtClean="0"/>
              <a:t>Algorithms</a:t>
            </a:r>
            <a:endParaRPr lang="zh-CN" altLang="en-US" sz="2000" b="1" dirty="0"/>
          </a:p>
        </p:txBody>
      </p:sp>
      <p:graphicFrame>
        <p:nvGraphicFramePr>
          <p:cNvPr id="9" name="表格 8"/>
          <p:cNvGraphicFramePr>
            <a:graphicFrameLocks noGrp="1"/>
          </p:cNvGraphicFramePr>
          <p:nvPr>
            <p:extLst>
              <p:ext uri="{D42A27DB-BD31-4B8C-83A1-F6EECF244321}">
                <p14:modId xmlns="" xmlns:p14="http://schemas.microsoft.com/office/powerpoint/2010/main" val="3685460591"/>
              </p:ext>
            </p:extLst>
          </p:nvPr>
        </p:nvGraphicFramePr>
        <p:xfrm>
          <a:off x="468313" y="3729366"/>
          <a:ext cx="8059848" cy="1381760"/>
        </p:xfrm>
        <a:graphic>
          <a:graphicData uri="http://schemas.openxmlformats.org/drawingml/2006/table">
            <a:tbl>
              <a:tblPr firstRow="1" bandRow="1">
                <a:tableStyleId>{5C22544A-7EE6-4342-B048-85BDC9FD1C3A}</a:tableStyleId>
              </a:tblPr>
              <a:tblGrid>
                <a:gridCol w="1940391"/>
                <a:gridCol w="6119457"/>
              </a:tblGrid>
              <a:tr h="236304">
                <a:tc>
                  <a:txBody>
                    <a:bodyPr/>
                    <a:lstStyle/>
                    <a:p>
                      <a:pPr marL="285750" indent="-285750" algn="l">
                        <a:lnSpc>
                          <a:spcPts val="1600"/>
                        </a:lnSpc>
                        <a:buFont typeface="Arial" panose="020B0604020202020204" pitchFamily="34" charset="0"/>
                        <a:buChar char="•"/>
                      </a:pPr>
                      <a:r>
                        <a:rPr lang="en-US" altLang="zh-CN" sz="1600" b="0" dirty="0" err="1" smtClean="0">
                          <a:solidFill>
                            <a:schemeClr val="tx1"/>
                          </a:solidFill>
                          <a:latin typeface="Arial" panose="020B0604020202020204" pitchFamily="34" charset="0"/>
                          <a:cs typeface="Arial" panose="020B0604020202020204" pitchFamily="34" charset="0"/>
                        </a:rPr>
                        <a:t>eFIRE</a:t>
                      </a:r>
                      <a:r>
                        <a:rPr lang="en-US" altLang="zh-CN" sz="1600" b="0" dirty="0" smtClean="0">
                          <a:solidFill>
                            <a:schemeClr val="tx1"/>
                          </a:solidFill>
                          <a:latin typeface="Arial" panose="020B0604020202020204" pitchFamily="34" charset="0"/>
                          <a:cs typeface="Arial" panose="020B0604020202020204" pitchFamily="34" charset="0"/>
                        </a:rPr>
                        <a:t> (Ours)</a:t>
                      </a:r>
                      <a:endParaRPr lang="zh-CN" altLang="en-US" sz="1600" b="0" dirty="0">
                        <a:solidFill>
                          <a:schemeClr val="tx1"/>
                        </a:solidFill>
                        <a:latin typeface="Arial" panose="020B0604020202020204" pitchFamily="34"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2" indent="0" algn="l" defTabSz="914400" rtl="0" eaLnBrk="1" fontAlgn="auto" latinLnBrk="0" hangingPunct="1">
                        <a:lnSpc>
                          <a:spcPts val="1600"/>
                        </a:lnSpc>
                        <a:spcBef>
                          <a:spcPts val="0"/>
                        </a:spcBef>
                        <a:spcAft>
                          <a:spcPts val="0"/>
                        </a:spcAft>
                        <a:buClrTx/>
                        <a:buSzTx/>
                        <a:buFontTx/>
                        <a:buNone/>
                        <a:tabLst/>
                        <a:defRPr/>
                      </a:pPr>
                      <a:r>
                        <a:rPr lang="en-US" altLang="zh-CN" sz="1600" b="0" dirty="0" smtClean="0">
                          <a:solidFill>
                            <a:schemeClr val="tx1"/>
                          </a:solidFill>
                          <a:latin typeface="Arial" panose="020B0604020202020204" pitchFamily="34" charset="0"/>
                          <a:cs typeface="Arial" panose="020B0604020202020204" pitchFamily="34" charset="0"/>
                        </a:rPr>
                        <a:t>The </a:t>
                      </a:r>
                      <a:r>
                        <a:rPr lang="en-US" altLang="zh-CN" sz="1600" b="1" dirty="0" smtClean="0">
                          <a:solidFill>
                            <a:schemeClr val="tx1"/>
                          </a:solidFill>
                          <a:latin typeface="Arial" panose="020B0604020202020204" pitchFamily="34" charset="0"/>
                          <a:cs typeface="Arial" panose="020B0604020202020204" pitchFamily="34" charset="0"/>
                        </a:rPr>
                        <a:t>e</a:t>
                      </a:r>
                      <a:r>
                        <a:rPr lang="en-US" altLang="zh-CN" sz="1600" b="0" dirty="0" smtClean="0">
                          <a:solidFill>
                            <a:schemeClr val="tx1"/>
                          </a:solidFill>
                          <a:latin typeface="Arial" panose="020B0604020202020204" pitchFamily="34" charset="0"/>
                          <a:cs typeface="Arial" panose="020B0604020202020204" pitchFamily="34" charset="0"/>
                        </a:rPr>
                        <a:t>asy </a:t>
                      </a:r>
                      <a:r>
                        <a:rPr lang="en-US" altLang="zh-CN" sz="1600" b="1" dirty="0" err="1" smtClean="0">
                          <a:solidFill>
                            <a:schemeClr val="tx1"/>
                          </a:solidFill>
                          <a:latin typeface="Arial" panose="020B0604020202020204" pitchFamily="34" charset="0"/>
                          <a:cs typeface="Arial" panose="020B0604020202020204" pitchFamily="34" charset="0"/>
                        </a:rPr>
                        <a:t>FI</a:t>
                      </a:r>
                      <a:r>
                        <a:rPr lang="en-US" altLang="zh-CN" sz="1600" b="0" dirty="0" err="1" smtClean="0">
                          <a:solidFill>
                            <a:schemeClr val="tx1"/>
                          </a:solidFill>
                          <a:latin typeface="Arial" panose="020B0604020202020204" pitchFamily="34" charset="0"/>
                          <a:cs typeface="Arial" panose="020B0604020202020204" pitchFamily="34" charset="0"/>
                        </a:rPr>
                        <a:t>rst</a:t>
                      </a:r>
                      <a:r>
                        <a:rPr lang="en-US" altLang="zh-CN" sz="1600" b="0" dirty="0" smtClean="0">
                          <a:solidFill>
                            <a:schemeClr val="tx1"/>
                          </a:solidFill>
                          <a:latin typeface="Arial" panose="020B0604020202020204" pitchFamily="34" charset="0"/>
                          <a:cs typeface="Arial" panose="020B0604020202020204" pitchFamily="34" charset="0"/>
                        </a:rPr>
                        <a:t> approach for</a:t>
                      </a:r>
                      <a:r>
                        <a:rPr lang="en-US" altLang="zh-CN" sz="1600" b="0" baseline="0" dirty="0" smtClean="0">
                          <a:solidFill>
                            <a:schemeClr val="tx1"/>
                          </a:solidFill>
                          <a:latin typeface="Arial" panose="020B0604020202020204" pitchFamily="34" charset="0"/>
                          <a:cs typeface="Arial" panose="020B0604020202020204" pitchFamily="34" charset="0"/>
                        </a:rPr>
                        <a:t> </a:t>
                      </a:r>
                      <a:r>
                        <a:rPr lang="en-US" altLang="zh-CN" sz="1600" b="1" dirty="0" smtClean="0">
                          <a:solidFill>
                            <a:schemeClr val="tx1"/>
                          </a:solidFill>
                          <a:latin typeface="Arial" panose="020B0604020202020204" pitchFamily="34" charset="0"/>
                          <a:cs typeface="Arial" panose="020B0604020202020204" pitchFamily="34" charset="0"/>
                        </a:rPr>
                        <a:t>R</a:t>
                      </a:r>
                      <a:r>
                        <a:rPr lang="en-US" altLang="zh-CN" sz="1600" b="0" dirty="0" smtClean="0">
                          <a:solidFill>
                            <a:schemeClr val="tx1"/>
                          </a:solidFill>
                          <a:latin typeface="Arial" panose="020B0604020202020204" pitchFamily="34" charset="0"/>
                          <a:cs typeface="Arial" panose="020B0604020202020204" pitchFamily="34" charset="0"/>
                        </a:rPr>
                        <a:t>elation </a:t>
                      </a:r>
                      <a:r>
                        <a:rPr lang="en-US" altLang="zh-CN" sz="1600" b="1" dirty="0" smtClean="0">
                          <a:solidFill>
                            <a:schemeClr val="tx1"/>
                          </a:solidFill>
                          <a:latin typeface="Arial" panose="020B0604020202020204" pitchFamily="34" charset="0"/>
                          <a:cs typeface="Arial" panose="020B0604020202020204" pitchFamily="34" charset="0"/>
                        </a:rPr>
                        <a:t>E</a:t>
                      </a:r>
                      <a:r>
                        <a:rPr lang="en-US" altLang="zh-CN" sz="1600" b="0" dirty="0" smtClean="0">
                          <a:solidFill>
                            <a:schemeClr val="tx1"/>
                          </a:solidFill>
                          <a:latin typeface="Arial" panose="020B0604020202020204" pitchFamily="34" charset="0"/>
                          <a:cs typeface="Arial" panose="020B0604020202020204" pitchFamily="34" charset="0"/>
                        </a:rPr>
                        <a:t>xtraction with information redundancies</a:t>
                      </a:r>
                    </a:p>
                  </a:txBody>
                  <a:tcPr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r>
              <a:tr h="236304">
                <a:tc>
                  <a:txBody>
                    <a:bodyPr/>
                    <a:lstStyle/>
                    <a:p>
                      <a:pPr marL="285750" indent="-285750" algn="l">
                        <a:lnSpc>
                          <a:spcPts val="1600"/>
                        </a:lnSpc>
                        <a:buFont typeface="Arial" panose="020B0604020202020204" pitchFamily="34" charset="0"/>
                        <a:buChar char="•"/>
                      </a:pPr>
                      <a:r>
                        <a:rPr lang="en-US" altLang="zh-CN" sz="1600" b="0" dirty="0" smtClean="0">
                          <a:solidFill>
                            <a:schemeClr val="tx1"/>
                          </a:solidFill>
                          <a:latin typeface="Arial" panose="020B0604020202020204" pitchFamily="34" charset="0"/>
                          <a:cs typeface="Arial" panose="020B0604020202020204" pitchFamily="34" charset="0"/>
                        </a:rPr>
                        <a:t>baseline</a:t>
                      </a:r>
                      <a:endParaRPr lang="zh-CN" altLang="en-US" sz="1600" b="0" dirty="0">
                        <a:solidFill>
                          <a:schemeClr val="tx1"/>
                        </a:solidFill>
                        <a:latin typeface="Arial" panose="020B0604020202020204" pitchFamily="34"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nSpc>
                          <a:spcPts val="1600"/>
                        </a:lnSpc>
                      </a:pPr>
                      <a:r>
                        <a:rPr lang="en-US" altLang="zh-CN" sz="1600" b="0" dirty="0" smtClean="0">
                          <a:solidFill>
                            <a:schemeClr val="tx1"/>
                          </a:solidFill>
                          <a:latin typeface="Arial" panose="020B0604020202020204" pitchFamily="34" charset="0"/>
                          <a:cs typeface="Arial" panose="020B0604020202020204" pitchFamily="34" charset="0"/>
                        </a:rPr>
                        <a:t>ILP based global method for RE </a:t>
                      </a:r>
                      <a:r>
                        <a:rPr lang="en-US" altLang="zh-CN" sz="1600" b="0" baseline="0" dirty="0" smtClean="0">
                          <a:solidFill>
                            <a:schemeClr val="tx1"/>
                          </a:solidFill>
                          <a:latin typeface="Arial" panose="020B0604020202020204" pitchFamily="34" charset="0"/>
                          <a:cs typeface="Arial" panose="020B0604020202020204" pitchFamily="34" charset="0"/>
                        </a:rPr>
                        <a:t>[ACL’ 14]</a:t>
                      </a:r>
                      <a:endParaRPr lang="zh-CN" altLang="en-US" sz="1600" b="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r>
              <a:tr h="236304">
                <a:tc>
                  <a:txBody>
                    <a:bodyPr/>
                    <a:lstStyle/>
                    <a:p>
                      <a:pPr marL="285750" indent="-285750" algn="l">
                        <a:lnSpc>
                          <a:spcPts val="1600"/>
                        </a:lnSpc>
                        <a:buFont typeface="Arial" panose="020B0604020202020204" pitchFamily="34" charset="0"/>
                        <a:buChar char="•"/>
                      </a:pPr>
                      <a:r>
                        <a:rPr lang="en-US" altLang="zh-CN" sz="1800" b="0" i="0" kern="1200" dirty="0" smtClean="0">
                          <a:solidFill>
                            <a:schemeClr val="dk1"/>
                          </a:solidFill>
                          <a:effectLst/>
                          <a:latin typeface="+mn-lt"/>
                          <a:ea typeface="+mn-ea"/>
                          <a:cs typeface="+mn-cs"/>
                        </a:rPr>
                        <a:t>CNN+ATT</a:t>
                      </a:r>
                      <a:r>
                        <a:rPr lang="en-US" altLang="zh-CN" sz="1600" dirty="0" smtClean="0"/>
                        <a:t> </a:t>
                      </a:r>
                      <a:endParaRPr lang="zh-CN" altLang="en-US" sz="1600" b="0" dirty="0">
                        <a:solidFill>
                          <a:schemeClr val="tx1"/>
                        </a:solidFill>
                        <a:latin typeface="Arial" panose="020B0604020202020204" pitchFamily="34"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rowSpan="2">
                  <a:txBody>
                    <a:bodyPr/>
                    <a:lstStyle/>
                    <a:p>
                      <a:pPr>
                        <a:lnSpc>
                          <a:spcPts val="1600"/>
                        </a:lnSpc>
                      </a:pPr>
                      <a:r>
                        <a:rPr lang="en-US" altLang="zh-CN" sz="1600" b="0" dirty="0" smtClean="0">
                          <a:solidFill>
                            <a:schemeClr val="tx1"/>
                          </a:solidFill>
                          <a:latin typeface="Arial" panose="020B0604020202020204" pitchFamily="34" charset="0"/>
                          <a:cs typeface="Arial" panose="020B0604020202020204" pitchFamily="34" charset="0"/>
                        </a:rPr>
                        <a:t>Neural network-based methods with attention mechanism to use all informative sentences [ACL’ 16]</a:t>
                      </a:r>
                      <a:endParaRPr lang="zh-CN" altLang="en-US" sz="1600" b="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236304">
                <a:tc>
                  <a:txBody>
                    <a:bodyPr/>
                    <a:lstStyle/>
                    <a:p>
                      <a:pPr marL="285750" indent="-285750" algn="l">
                        <a:lnSpc>
                          <a:spcPts val="1600"/>
                        </a:lnSpc>
                        <a:buFont typeface="Arial" panose="020B0604020202020204" pitchFamily="34" charset="0"/>
                        <a:buChar char="•"/>
                      </a:pPr>
                      <a:r>
                        <a:rPr lang="en-US" altLang="zh-CN" sz="1800" b="0" i="0" kern="1200" dirty="0" smtClean="0">
                          <a:solidFill>
                            <a:schemeClr val="dk1"/>
                          </a:solidFill>
                          <a:effectLst/>
                          <a:latin typeface="+mn-lt"/>
                          <a:ea typeface="+mn-ea"/>
                          <a:cs typeface="+mn-cs"/>
                        </a:rPr>
                        <a:t>PCNN+ATT </a:t>
                      </a:r>
                      <a:endParaRPr lang="zh-CN" altLang="en-US" sz="1600" b="0" dirty="0">
                        <a:solidFill>
                          <a:schemeClr val="tx1"/>
                        </a:solidFill>
                        <a:latin typeface="Arial" panose="020B0604020202020204" pitchFamily="34" charset="0"/>
                        <a:cs typeface="Arial" panose="020B0604020202020204" pitchFamily="34" charset="0"/>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a:lnSpc>
                          <a:spcPts val="1600"/>
                        </a:lnSpc>
                      </a:pPr>
                      <a:endParaRPr lang="zh-CN" altLang="en-US" sz="1600" b="0" dirty="0">
                        <a:solidFill>
                          <a:schemeClr val="tx1"/>
                        </a:solidFill>
                        <a:latin typeface="Arial" panose="020B0604020202020204" pitchFamily="34" charset="0"/>
                        <a:cs typeface="Arial" panose="020B0604020202020204" pitchFamily="34" charset="0"/>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mc:AlternateContent xmlns:mc="http://schemas.openxmlformats.org/markup-compatibility/2006">
        <mc:Choice xmlns="" xmlns:a14="http://schemas.microsoft.com/office/drawing/2010/main" Requires="a14">
          <p:sp>
            <p:nvSpPr>
              <p:cNvPr id="10" name="内容占位符 2"/>
              <p:cNvSpPr txBox="1">
                <a:spLocks/>
              </p:cNvSpPr>
              <p:nvPr/>
            </p:nvSpPr>
            <p:spPr>
              <a:xfrm>
                <a:off x="374650" y="5391743"/>
                <a:ext cx="8394700" cy="419972"/>
              </a:xfrm>
              <a:prstGeom prst="rect">
                <a:avLst/>
              </a:prstGeom>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600" kern="1200">
                    <a:solidFill>
                      <a:schemeClr val="tx1"/>
                    </a:solidFill>
                    <a:latin typeface="Arial" panose="020B0604020202020204" pitchFamily="34" charset="0"/>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200" kern="1200">
                    <a:solidFill>
                      <a:schemeClr val="tx1"/>
                    </a:solidFill>
                    <a:latin typeface="Arial" panose="020B0604020202020204" pitchFamily="34" charset="0"/>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200" kern="1200">
                    <a:solidFill>
                      <a:schemeClr val="tx1"/>
                    </a:solidFill>
                    <a:latin typeface="Arial" panose="020B0604020202020204" pitchFamily="34" charset="0"/>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dirty="0" smtClean="0"/>
                  <a:t>Parameters: </a:t>
                </a:r>
                <a14:m>
                  <m:oMath xmlns:m="http://schemas.openxmlformats.org/officeDocument/2006/math">
                    <m:r>
                      <a:rPr lang="zh-CN" altLang="en-US" sz="2000" b="0" i="1" smtClean="0">
                        <a:latin typeface="Cambria Math" panose="02040503050406030204" pitchFamily="18" charset="0"/>
                      </a:rPr>
                      <m:t>𝛼</m:t>
                    </m:r>
                    <m:r>
                      <a:rPr lang="en-US" altLang="zh-CN" sz="2000" b="0" i="1" smtClean="0">
                        <a:latin typeface="Cambria Math" panose="02040503050406030204" pitchFamily="18" charset="0"/>
                      </a:rPr>
                      <m:t>=0.05</m:t>
                    </m:r>
                  </m:oMath>
                </a14:m>
                <a:r>
                  <a:rPr lang="en-US" altLang="zh-CN" sz="2000" dirty="0" smtClean="0"/>
                  <a:t>,</a:t>
                </a:r>
                <a:r>
                  <a:rPr lang="en-US" altLang="zh-CN" sz="2000" b="1" dirty="0" smtClean="0"/>
                  <a:t/>
                </a:r>
                <a14:m>
                  <m:oMath xmlns:m="http://schemas.openxmlformats.org/officeDocument/2006/math">
                    <m:r>
                      <a:rPr lang="zh-CN" altLang="en-US" sz="2000" b="0" i="1" smtClean="0">
                        <a:latin typeface="Cambria Math" panose="02040503050406030204" pitchFamily="18" charset="0"/>
                      </a:rPr>
                      <m:t>𝜖</m:t>
                    </m:r>
                    <m:r>
                      <a:rPr lang="en-US" altLang="zh-CN" sz="2000" b="0" i="1" smtClean="0">
                        <a:latin typeface="Cambria Math" panose="02040503050406030204" pitchFamily="18" charset="0"/>
                      </a:rPr>
                      <m:t>=0.8</m:t>
                    </m:r>
                  </m:oMath>
                </a14:m>
                <a:endParaRPr lang="zh-CN" altLang="en-US" sz="2000" dirty="0"/>
              </a:p>
            </p:txBody>
          </p:sp>
        </mc:Choice>
        <mc:Fallback>
          <p:sp>
            <p:nvSpPr>
              <p:cNvPr id="10" name="内容占位符 2"/>
              <p:cNvSpPr txBox="1">
                <a:spLocks noRot="1" noChangeAspect="1" noMove="1" noResize="1" noEditPoints="1" noAdjustHandles="1" noChangeArrowheads="1" noChangeShapeType="1" noTextEdit="1"/>
              </p:cNvSpPr>
              <p:nvPr/>
            </p:nvSpPr>
            <p:spPr>
              <a:xfrm>
                <a:off x="374650" y="5391743"/>
                <a:ext cx="8394700" cy="419972"/>
              </a:xfrm>
              <a:prstGeom prst="rect">
                <a:avLst/>
              </a:prstGeom>
              <a:blipFill rotWithShape="0">
                <a:blip r:embed="rId3"/>
                <a:stretch>
                  <a:fillRect l="-73" t="-13043" b="-14493"/>
                </a:stretch>
              </a:blipFill>
            </p:spPr>
            <p:txBody>
              <a:bodyPr/>
              <a:lstStyle/>
              <a:p>
                <a:r>
                  <a:rPr lang="zh-CN" altLang="en-US">
                    <a:noFill/>
                  </a:rPr>
                  <a:t> </a:t>
                </a:r>
              </a:p>
            </p:txBody>
          </p:sp>
        </mc:Fallback>
      </mc:AlternateContent>
      <p:sp>
        <p:nvSpPr>
          <p:cNvPr id="12" name="内容占位符 2"/>
          <p:cNvSpPr txBox="1">
            <a:spLocks/>
          </p:cNvSpPr>
          <p:nvPr/>
        </p:nvSpPr>
        <p:spPr>
          <a:xfrm>
            <a:off x="374650" y="5828547"/>
            <a:ext cx="8394700" cy="378821"/>
          </a:xfrm>
          <a:prstGeom prst="rect">
            <a:avLst/>
          </a:prstGeom>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600" kern="1200">
                <a:solidFill>
                  <a:schemeClr val="tx1"/>
                </a:solidFill>
                <a:latin typeface="Arial" panose="020B0604020202020204" pitchFamily="34" charset="0"/>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200" kern="1200">
                <a:solidFill>
                  <a:schemeClr val="tx1"/>
                </a:solidFill>
                <a:latin typeface="Arial" panose="020B0604020202020204" pitchFamily="34" charset="0"/>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200" kern="1200">
                <a:solidFill>
                  <a:schemeClr val="tx1"/>
                </a:solidFill>
                <a:latin typeface="Arial" panose="020B0604020202020204" pitchFamily="34" charset="0"/>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b="1" dirty="0" smtClean="0"/>
              <a:t>Implementation</a:t>
            </a:r>
            <a:r>
              <a:rPr lang="en-US" altLang="zh-CN" sz="2000" b="1" dirty="0"/>
              <a:t>: </a:t>
            </a:r>
            <a:r>
              <a:rPr lang="en-US" altLang="zh-CN" sz="2000" dirty="0"/>
              <a:t>2 </a:t>
            </a:r>
            <a:r>
              <a:rPr lang="en-US" altLang="zh-CN" sz="2000" dirty="0" smtClean="0"/>
              <a:t>Intel Xeon 2.6GHz CPUs </a:t>
            </a:r>
            <a:r>
              <a:rPr lang="en-US" altLang="zh-CN" sz="2000" dirty="0"/>
              <a:t>and 64 GB of memory</a:t>
            </a:r>
            <a:endParaRPr lang="zh-CN" altLang="en-US" sz="2000" dirty="0"/>
          </a:p>
        </p:txBody>
      </p:sp>
      <p:sp>
        <p:nvSpPr>
          <p:cNvPr id="13" name="标题 1"/>
          <p:cNvSpPr txBox="1">
            <a:spLocks/>
          </p:cNvSpPr>
          <p:nvPr/>
        </p:nvSpPr>
        <p:spPr bwMode="auto">
          <a:xfrm>
            <a:off x="285720" y="71414"/>
            <a:ext cx="8358246" cy="7969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en-US" altLang="zh-CN" sz="3600" b="1" kern="0" dirty="0" smtClean="0">
                <a:solidFill>
                  <a:srgbClr val="C00000"/>
                </a:solidFill>
                <a:latin typeface="+mj-lt"/>
                <a:ea typeface="+mj-ea"/>
                <a:cs typeface="+mj-cs"/>
              </a:rPr>
              <a:t>Experimental Setups</a:t>
            </a:r>
            <a:endParaRPr kumimoji="0" lang="zh-CN" altLang="en-US" sz="3600" b="1" i="0" u="none" strike="noStrike" kern="0" cap="none" spc="0" normalizeH="0" baseline="0" noProof="0" dirty="0">
              <a:ln>
                <a:noFill/>
              </a:ln>
              <a:solidFill>
                <a:srgbClr val="C00000"/>
              </a:solidFill>
              <a:effectLst/>
              <a:uLnTx/>
              <a:uFillTx/>
              <a:latin typeface="+mj-lt"/>
              <a:ea typeface="+mj-ea"/>
              <a:cs typeface="+mj-cs"/>
            </a:endParaRPr>
          </a:p>
        </p:txBody>
      </p:sp>
    </p:spTree>
    <p:extLst>
      <p:ext uri="{BB962C8B-B14F-4D97-AF65-F5344CB8AC3E}">
        <p14:creationId xmlns="" xmlns:p14="http://schemas.microsoft.com/office/powerpoint/2010/main" val="34035155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38</a:t>
            </a:fld>
            <a:endParaRPr lang="zh-CN" altLang="en-US" dirty="0"/>
          </a:p>
        </p:txBody>
      </p:sp>
      <p:pic>
        <p:nvPicPr>
          <p:cNvPr id="5" name="图片 4"/>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468313" y="1095343"/>
            <a:ext cx="8114723" cy="3629811"/>
          </a:xfrm>
          <a:prstGeom prst="rect">
            <a:avLst/>
          </a:prstGeom>
        </p:spPr>
      </p:pic>
      <p:sp>
        <p:nvSpPr>
          <p:cNvPr id="7" name="文本框 6"/>
          <p:cNvSpPr txBox="1"/>
          <p:nvPr/>
        </p:nvSpPr>
        <p:spPr>
          <a:xfrm>
            <a:off x="829159" y="4827721"/>
            <a:ext cx="7252306"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Improve over the comparison methods in the low recall portion [0, 0.25]</a:t>
            </a:r>
            <a:endParaRPr lang="zh-CN" altLang="en-US" dirty="0"/>
          </a:p>
        </p:txBody>
      </p:sp>
      <p:graphicFrame>
        <p:nvGraphicFramePr>
          <p:cNvPr id="11" name="表格 10"/>
          <p:cNvGraphicFramePr>
            <a:graphicFrameLocks noGrp="1"/>
          </p:cNvGraphicFramePr>
          <p:nvPr>
            <p:extLst>
              <p:ext uri="{D42A27DB-BD31-4B8C-83A1-F6EECF244321}">
                <p14:modId xmlns="" xmlns:p14="http://schemas.microsoft.com/office/powerpoint/2010/main" val="986444302"/>
              </p:ext>
            </p:extLst>
          </p:nvPr>
        </p:nvGraphicFramePr>
        <p:xfrm>
          <a:off x="1472338" y="5298564"/>
          <a:ext cx="5821377" cy="1493520"/>
        </p:xfrm>
        <a:graphic>
          <a:graphicData uri="http://schemas.openxmlformats.org/drawingml/2006/table">
            <a:tbl>
              <a:tblPr firstRow="1" bandRow="1">
                <a:tableStyleId>{2D5ABB26-0587-4C30-8999-92F81FD0307C}</a:tableStyleId>
              </a:tblPr>
              <a:tblGrid>
                <a:gridCol w="1361837"/>
                <a:gridCol w="1598703"/>
                <a:gridCol w="1262134"/>
                <a:gridCol w="1598703"/>
              </a:tblGrid>
              <a:tr h="317443">
                <a:tc>
                  <a:txBody>
                    <a:bodyPr/>
                    <a:lstStyle/>
                    <a:p>
                      <a:pPr algn="ctr"/>
                      <a:r>
                        <a:rPr lang="en-US" altLang="zh-CN" sz="2000" dirty="0" smtClean="0"/>
                        <a:t>Datasets</a:t>
                      </a:r>
                      <a:endParaRPr lang="zh-CN" altLang="en-US" sz="2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smtClean="0"/>
                        <a:t>baseline</a:t>
                      </a:r>
                      <a:endParaRPr lang="zh-CN" altLang="en-US" sz="2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smtClean="0"/>
                        <a:t>CNN+ATT</a:t>
                      </a:r>
                      <a:endParaRPr lang="zh-CN" altLang="en-US" sz="2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smtClean="0"/>
                        <a:t>PCNN+ATT</a:t>
                      </a:r>
                      <a:endParaRPr lang="zh-CN" altLang="en-US" sz="2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7443">
                <a:tc>
                  <a:txBody>
                    <a:bodyPr/>
                    <a:lstStyle/>
                    <a:p>
                      <a:pPr algn="ctr">
                        <a:lnSpc>
                          <a:spcPts val="1600"/>
                        </a:lnSpc>
                      </a:pPr>
                      <a:r>
                        <a:rPr lang="en-US" altLang="zh-CN" sz="1600" dirty="0" err="1" smtClean="0">
                          <a:latin typeface="Arial" panose="020B0604020202020204" pitchFamily="34" charset="0"/>
                          <a:cs typeface="Arial" panose="020B0604020202020204" pitchFamily="34" charset="0"/>
                        </a:rPr>
                        <a:t>DB_me</a:t>
                      </a:r>
                      <a:endParaRPr lang="en-US" altLang="zh-CN" sz="1600" dirty="0" smtClean="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000" dirty="0" smtClean="0">
                          <a:solidFill>
                            <a:srgbClr val="FF0000"/>
                          </a:solidFill>
                        </a:rPr>
                        <a:t>4.80%</a:t>
                      </a:r>
                      <a:r>
                        <a:rPr lang="zh-CN" altLang="en-US" sz="2000" dirty="0" smtClean="0">
                          <a:solidFill>
                            <a:srgbClr val="FF0000"/>
                          </a:solidFill>
                        </a:rPr>
                        <a:t>↑</a:t>
                      </a:r>
                      <a:endParaRPr lang="zh-CN" altLang="en-US" sz="2000" dirty="0">
                        <a:solidFill>
                          <a:srgbClr val="FF0000"/>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000" dirty="0" smtClean="0">
                          <a:solidFill>
                            <a:srgbClr val="FF0000"/>
                          </a:solidFill>
                        </a:rPr>
                        <a:t>17.99%</a:t>
                      </a:r>
                      <a:r>
                        <a:rPr lang="zh-CN" altLang="en-US" sz="2000" dirty="0" smtClean="0">
                          <a:solidFill>
                            <a:srgbClr val="FF0000"/>
                          </a:solidFill>
                        </a:rPr>
                        <a:t>↑</a:t>
                      </a:r>
                      <a:endParaRPr lang="zh-CN" altLang="en-US" sz="2000" dirty="0">
                        <a:solidFill>
                          <a:srgbClr val="FF0000"/>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000" dirty="0" smtClean="0">
                          <a:solidFill>
                            <a:srgbClr val="FF0000"/>
                          </a:solidFill>
                        </a:rPr>
                        <a:t>7.69%</a:t>
                      </a:r>
                      <a:r>
                        <a:rPr lang="zh-CN" altLang="en-US" sz="2000" dirty="0" smtClean="0">
                          <a:solidFill>
                            <a:srgbClr val="FF0000"/>
                          </a:solidFill>
                        </a:rPr>
                        <a:t>↑</a:t>
                      </a:r>
                      <a:endParaRPr lang="zh-CN" altLang="en-US" sz="2000" dirty="0">
                        <a:solidFill>
                          <a:srgbClr val="FF0000"/>
                        </a:solidFill>
                      </a:endParaRPr>
                    </a:p>
                  </a:txBody>
                  <a:tcPr anchor="ctr">
                    <a:lnT w="12700" cap="flat" cmpd="sng" algn="ctr">
                      <a:solidFill>
                        <a:schemeClr val="tx1"/>
                      </a:solidFill>
                      <a:prstDash val="solid"/>
                      <a:round/>
                      <a:headEnd type="none" w="med" len="med"/>
                      <a:tailEnd type="none" w="med" len="med"/>
                    </a:lnT>
                  </a:tcPr>
                </a:tc>
              </a:tr>
              <a:tr h="317443">
                <a:tc>
                  <a:txBody>
                    <a:bodyPr/>
                    <a:lstStyle/>
                    <a:p>
                      <a:pPr algn="ctr">
                        <a:lnSpc>
                          <a:spcPts val="1600"/>
                        </a:lnSpc>
                      </a:pPr>
                      <a:r>
                        <a:rPr lang="en-US" altLang="zh-CN" sz="1600" dirty="0" err="1" smtClean="0">
                          <a:latin typeface="Arial" panose="020B0604020202020204" pitchFamily="34" charset="0"/>
                          <a:cs typeface="Arial" panose="020B0604020202020204" pitchFamily="34" charset="0"/>
                        </a:rPr>
                        <a:t>DB_nn</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000" dirty="0" smtClean="0">
                          <a:solidFill>
                            <a:srgbClr val="FF0000"/>
                          </a:solidFill>
                        </a:rPr>
                        <a:t>4.36%</a:t>
                      </a:r>
                      <a:r>
                        <a:rPr lang="zh-CN" altLang="en-US" sz="2000" dirty="0" smtClean="0">
                          <a:solidFill>
                            <a:srgbClr val="FF0000"/>
                          </a:solidFill>
                        </a:rPr>
                        <a:t>↑</a:t>
                      </a:r>
                      <a:endParaRPr lang="zh-CN" altLang="en-US" sz="2000" dirty="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000" dirty="0" smtClean="0">
                          <a:solidFill>
                            <a:srgbClr val="FF0000"/>
                          </a:solidFill>
                        </a:rPr>
                        <a:t>28.10%</a:t>
                      </a:r>
                      <a:r>
                        <a:rPr lang="zh-CN" altLang="en-US" sz="2000" dirty="0" smtClean="0">
                          <a:solidFill>
                            <a:srgbClr val="FF0000"/>
                          </a:solidFill>
                        </a:rPr>
                        <a:t>↑</a:t>
                      </a:r>
                      <a:endParaRPr lang="zh-CN" altLang="en-US" sz="2000" dirty="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000" dirty="0" smtClean="0">
                          <a:solidFill>
                            <a:srgbClr val="FF0000"/>
                          </a:solidFill>
                        </a:rPr>
                        <a:t>17.82%</a:t>
                      </a:r>
                      <a:r>
                        <a:rPr lang="zh-CN" altLang="en-US" sz="2000" dirty="0" smtClean="0">
                          <a:solidFill>
                            <a:srgbClr val="FF0000"/>
                          </a:solidFill>
                        </a:rPr>
                        <a:t>↑</a:t>
                      </a:r>
                      <a:endParaRPr lang="zh-CN" altLang="en-US" sz="2000" dirty="0">
                        <a:solidFill>
                          <a:srgbClr val="FF0000"/>
                        </a:solidFill>
                      </a:endParaRPr>
                    </a:p>
                  </a:txBody>
                  <a:tcPr anchor="ctr">
                    <a:lnB w="12700" cap="flat" cmpd="sng" algn="ctr">
                      <a:solidFill>
                        <a:schemeClr val="tx1"/>
                      </a:solidFill>
                      <a:prstDash val="solid"/>
                      <a:round/>
                      <a:headEnd type="none" w="med" len="med"/>
                      <a:tailEnd type="none" w="med" len="med"/>
                    </a:lnB>
                  </a:tcPr>
                </a:tc>
              </a:tr>
            </a:tbl>
          </a:graphicData>
        </a:graphic>
      </p:graphicFrame>
      <p:cxnSp>
        <p:nvCxnSpPr>
          <p:cNvPr id="6" name="直接连接符 5"/>
          <p:cNvCxnSpPr/>
          <p:nvPr/>
        </p:nvCxnSpPr>
        <p:spPr>
          <a:xfrm>
            <a:off x="2722880" y="1196975"/>
            <a:ext cx="0" cy="2734945"/>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cxnSp>
        <p:nvCxnSpPr>
          <p:cNvPr id="9" name="直接连接符 8"/>
          <p:cNvCxnSpPr/>
          <p:nvPr/>
        </p:nvCxnSpPr>
        <p:spPr>
          <a:xfrm>
            <a:off x="6756400" y="1196975"/>
            <a:ext cx="0" cy="2734945"/>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sp>
        <p:nvSpPr>
          <p:cNvPr id="10" name="标题 1"/>
          <p:cNvSpPr txBox="1">
            <a:spLocks/>
          </p:cNvSpPr>
          <p:nvPr/>
        </p:nvSpPr>
        <p:spPr bwMode="auto">
          <a:xfrm>
            <a:off x="285720" y="71414"/>
            <a:ext cx="8358246" cy="7969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en-US" altLang="zh-CN" sz="3600" b="1" kern="0" dirty="0" smtClean="0">
                <a:solidFill>
                  <a:srgbClr val="C00000"/>
                </a:solidFill>
                <a:latin typeface="+mj-lt"/>
                <a:ea typeface="+mj-ea"/>
                <a:cs typeface="+mj-cs"/>
              </a:rPr>
              <a:t>Overall performance: Effectiveness </a:t>
            </a:r>
            <a:endParaRPr kumimoji="0" lang="zh-CN" altLang="en-US" sz="3600" b="1" i="0" u="none" strike="noStrike" kern="0" cap="none" spc="0" normalizeH="0" baseline="0" noProof="0" dirty="0">
              <a:ln>
                <a:noFill/>
              </a:ln>
              <a:solidFill>
                <a:srgbClr val="C00000"/>
              </a:solidFill>
              <a:effectLst/>
              <a:uLnTx/>
              <a:uFillTx/>
              <a:latin typeface="+mj-lt"/>
              <a:ea typeface="+mj-ea"/>
              <a:cs typeface="+mj-cs"/>
            </a:endParaRPr>
          </a:p>
        </p:txBody>
      </p:sp>
    </p:spTree>
    <p:extLst>
      <p:ext uri="{BB962C8B-B14F-4D97-AF65-F5344CB8AC3E}">
        <p14:creationId xmlns="" xmlns:p14="http://schemas.microsoft.com/office/powerpoint/2010/main" val="38217706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6951109" y="6489912"/>
            <a:ext cx="2057400" cy="365125"/>
          </a:xfrm>
          <a:prstGeom prst="rect">
            <a:avLst/>
          </a:prstGeom>
        </p:spPr>
        <p:txBody>
          <a:bodyPr/>
          <a:lstStyle/>
          <a:p>
            <a:fld id="{E3756F1F-84DF-4859-8AE8-4B3E0E674450}" type="slidenum">
              <a:rPr lang="zh-CN" altLang="en-US" smtClean="0"/>
              <a:pPr/>
              <a:t>39</a:t>
            </a:fld>
            <a:endParaRPr lang="zh-CN" altLang="en-US" dirty="0"/>
          </a:p>
        </p:txBody>
      </p:sp>
      <p:graphicFrame>
        <p:nvGraphicFramePr>
          <p:cNvPr id="11" name="表格 10"/>
          <p:cNvGraphicFramePr>
            <a:graphicFrameLocks noGrp="1"/>
          </p:cNvGraphicFramePr>
          <p:nvPr>
            <p:extLst>
              <p:ext uri="{D42A27DB-BD31-4B8C-83A1-F6EECF244321}">
                <p14:modId xmlns="" xmlns:p14="http://schemas.microsoft.com/office/powerpoint/2010/main" val="2902999213"/>
              </p:ext>
            </p:extLst>
          </p:nvPr>
        </p:nvGraphicFramePr>
        <p:xfrm>
          <a:off x="900113" y="1216790"/>
          <a:ext cx="7321739" cy="3261360"/>
        </p:xfrm>
        <a:graphic>
          <a:graphicData uri="http://schemas.openxmlformats.org/drawingml/2006/table">
            <a:tbl>
              <a:tblPr firstRow="1" bandRow="1">
                <a:tableStyleId>{2D5ABB26-0587-4C30-8999-92F81FD0307C}</a:tableStyleId>
              </a:tblPr>
              <a:tblGrid>
                <a:gridCol w="1091419"/>
                <a:gridCol w="1684781"/>
                <a:gridCol w="1505287"/>
                <a:gridCol w="1410719"/>
                <a:gridCol w="1629533"/>
              </a:tblGrid>
              <a:tr h="408011">
                <a:tc>
                  <a:txBody>
                    <a:bodyPr/>
                    <a:lstStyle/>
                    <a:p>
                      <a:pPr algn="ctr"/>
                      <a:r>
                        <a:rPr lang="en-US" altLang="zh-CN" sz="1600" dirty="0" smtClean="0"/>
                        <a:t>Datasets</a:t>
                      </a:r>
                      <a:endParaRPr lang="zh-CN" alt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Methods</a:t>
                      </a:r>
                      <a:endParaRPr lang="zh-CN" alt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Running Time (s)</a:t>
                      </a:r>
                      <a:endParaRPr lang="zh-CN" alt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 of ILP</a:t>
                      </a:r>
                    </a:p>
                    <a:p>
                      <a:pPr algn="ctr"/>
                      <a:r>
                        <a:rPr lang="en-US" altLang="zh-CN" sz="1600" dirty="0" smtClean="0"/>
                        <a:t>Variables </a:t>
                      </a:r>
                      <a:endParaRPr lang="zh-CN" alt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600" dirty="0" smtClean="0"/>
                        <a:t># of ILP</a:t>
                      </a:r>
                    </a:p>
                    <a:p>
                      <a:pPr algn="ctr"/>
                      <a:r>
                        <a:rPr lang="en-US" altLang="zh-CN" sz="1600" dirty="0" smtClean="0"/>
                        <a:t>Constraints </a:t>
                      </a:r>
                      <a:endParaRPr lang="zh-CN" altLang="en-US" sz="16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79166">
                <a:tc rowSpan="4">
                  <a:txBody>
                    <a:bodyPr/>
                    <a:lstStyle/>
                    <a:p>
                      <a:pPr algn="ctr">
                        <a:lnSpc>
                          <a:spcPts val="1600"/>
                        </a:lnSpc>
                      </a:pPr>
                      <a:r>
                        <a:rPr lang="en-US" altLang="zh-CN" sz="1600" dirty="0" err="1" smtClean="0">
                          <a:latin typeface="Arial" panose="020B0604020202020204" pitchFamily="34" charset="0"/>
                          <a:cs typeface="Arial" panose="020B0604020202020204" pitchFamily="34" charset="0"/>
                        </a:rPr>
                        <a:t>DB_me</a:t>
                      </a:r>
                      <a:endParaRPr lang="en-US" altLang="zh-CN" sz="1600" dirty="0" smtClean="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baseline </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600" dirty="0" smtClean="0">
                          <a:solidFill>
                            <a:schemeClr val="tx1"/>
                          </a:solidFill>
                        </a:rPr>
                        <a:t>52.70</a:t>
                      </a:r>
                      <a:endParaRPr lang="zh-CN" altLang="en-US" sz="16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600" dirty="0" smtClean="0">
                          <a:solidFill>
                            <a:schemeClr val="tx1"/>
                          </a:solidFill>
                        </a:rPr>
                        <a:t>12353</a:t>
                      </a:r>
                      <a:endParaRPr lang="zh-CN" altLang="en-US" sz="16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600" dirty="0" smtClean="0">
                          <a:solidFill>
                            <a:schemeClr val="tx1"/>
                          </a:solidFill>
                        </a:rPr>
                        <a:t>293361</a:t>
                      </a:r>
                      <a:endParaRPr lang="zh-CN" altLang="en-US" sz="1600" dirty="0">
                        <a:solidFill>
                          <a:schemeClr val="tx1"/>
                        </a:solidFill>
                      </a:endParaRPr>
                    </a:p>
                  </a:txBody>
                  <a:tcPr anchor="ctr">
                    <a:lnT w="12700" cap="flat" cmpd="sng" algn="ctr">
                      <a:solidFill>
                        <a:schemeClr val="tx1"/>
                      </a:solidFill>
                      <a:prstDash val="solid"/>
                      <a:round/>
                      <a:headEnd type="none" w="med" len="med"/>
                      <a:tailEnd type="none" w="med" len="med"/>
                    </a:lnT>
                  </a:tcPr>
                </a:tc>
              </a:tr>
              <a:tr h="279166">
                <a:tc vMerge="1">
                  <a:txBody>
                    <a:bodyPr/>
                    <a:lstStyle/>
                    <a:p>
                      <a:pPr algn="ctr">
                        <a:lnSpc>
                          <a:spcPts val="1600"/>
                        </a:lnSpc>
                      </a:pPr>
                      <a:endParaRPr lang="zh-CN" altLang="en-US" sz="1600" dirty="0">
                        <a:latin typeface="Arial" panose="020B0604020202020204" pitchFamily="34" charset="0"/>
                        <a:cs typeface="Arial" panose="020B0604020202020204" pitchFamily="34" charset="0"/>
                      </a:endParaRPr>
                    </a:p>
                  </a:txBody>
                  <a:tcPr anchor="ctr"/>
                </a:tc>
                <a:tc>
                  <a:txBody>
                    <a:bodyPr/>
                    <a:lstStyle/>
                    <a:p>
                      <a:pPr algn="ctr">
                        <a:lnSpc>
                          <a:spcPts val="1600"/>
                        </a:lnSpc>
                      </a:pPr>
                      <a:r>
                        <a:rPr lang="en-US" altLang="zh-CN" sz="1600" b="1" dirty="0" err="1" smtClean="0">
                          <a:latin typeface="Arial" panose="020B0604020202020204" pitchFamily="34" charset="0"/>
                          <a:cs typeface="Arial" panose="020B0604020202020204" pitchFamily="34" charset="0"/>
                        </a:rPr>
                        <a:t>eFIRE</a:t>
                      </a:r>
                      <a:endParaRPr lang="zh-CN" altLang="en-US" sz="1600" b="1" dirty="0">
                        <a:latin typeface="Arial" panose="020B0604020202020204" pitchFamily="34" charset="0"/>
                        <a:cs typeface="Arial" panose="020B0604020202020204" pitchFamily="34" charset="0"/>
                      </a:endParaRPr>
                    </a:p>
                  </a:txBody>
                  <a:tcPr anchor="ctr"/>
                </a:tc>
                <a:tc>
                  <a:txBody>
                    <a:bodyPr/>
                    <a:lstStyle/>
                    <a:p>
                      <a:pPr algn="ctr"/>
                      <a:r>
                        <a:rPr lang="en-US" altLang="zh-CN" sz="1600" b="1" dirty="0" smtClean="0">
                          <a:solidFill>
                            <a:srgbClr val="FF0000"/>
                          </a:solidFill>
                        </a:rPr>
                        <a:t>1.88</a:t>
                      </a:r>
                      <a:endParaRPr lang="zh-CN" altLang="en-US" sz="1600" b="1" dirty="0">
                        <a:solidFill>
                          <a:srgbClr val="FF0000"/>
                        </a:solidFill>
                      </a:endParaRPr>
                    </a:p>
                  </a:txBody>
                  <a:tcPr anchor="ctr"/>
                </a:tc>
                <a:tc>
                  <a:txBody>
                    <a:bodyPr/>
                    <a:lstStyle/>
                    <a:p>
                      <a:pPr algn="ctr"/>
                      <a:r>
                        <a:rPr lang="en-US" altLang="zh-CN" sz="1600" b="1" dirty="0" smtClean="0">
                          <a:solidFill>
                            <a:schemeClr val="tx1"/>
                          </a:solidFill>
                        </a:rPr>
                        <a:t>8185</a:t>
                      </a:r>
                      <a:endParaRPr lang="zh-CN" altLang="en-US" sz="1600" b="1" dirty="0">
                        <a:solidFill>
                          <a:schemeClr val="tx1"/>
                        </a:solidFill>
                      </a:endParaRPr>
                    </a:p>
                  </a:txBody>
                  <a:tcPr anchor="ctr"/>
                </a:tc>
                <a:tc>
                  <a:txBody>
                    <a:bodyPr/>
                    <a:lstStyle/>
                    <a:p>
                      <a:pPr algn="ctr"/>
                      <a:r>
                        <a:rPr lang="en-US" altLang="zh-CN" sz="1600" b="1" dirty="0" smtClean="0">
                          <a:solidFill>
                            <a:schemeClr val="tx1"/>
                          </a:solidFill>
                        </a:rPr>
                        <a:t>34931</a:t>
                      </a:r>
                      <a:endParaRPr lang="zh-CN" altLang="en-US" sz="1600" b="1" dirty="0">
                        <a:solidFill>
                          <a:schemeClr val="tx1"/>
                        </a:solidFill>
                      </a:endParaRPr>
                    </a:p>
                  </a:txBody>
                  <a:tcPr anchor="ctr"/>
                </a:tc>
              </a:tr>
              <a:tr h="279166">
                <a:tc vMerge="1">
                  <a:txBody>
                    <a:bodyPr/>
                    <a:lstStyle/>
                    <a:p>
                      <a:pPr algn="ctr">
                        <a:lnSpc>
                          <a:spcPts val="1600"/>
                        </a:lnSpc>
                      </a:pPr>
                      <a:endParaRPr lang="zh-CN" altLang="en-US" sz="1600" dirty="0">
                        <a:latin typeface="Arial" panose="020B0604020202020204" pitchFamily="34" charset="0"/>
                        <a:cs typeface="Arial" panose="020B0604020202020204" pitchFamily="34" charset="0"/>
                      </a:endParaRPr>
                    </a:p>
                  </a:txBody>
                  <a:tcPr anchor="ctr"/>
                </a:tc>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CNN+ATT</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solidFill>
                            <a:schemeClr val="tx1"/>
                          </a:solidFill>
                        </a:rPr>
                        <a:t>69.49</a:t>
                      </a:r>
                      <a:endParaRPr lang="zh-CN" altLang="en-US" sz="1600" dirty="0">
                        <a:solidFill>
                          <a:schemeClr val="tx1"/>
                        </a:solidFill>
                      </a:endParaRPr>
                    </a:p>
                  </a:txBody>
                  <a:tcPr anchor="ctr"/>
                </a:tc>
                <a:tc>
                  <a:txBody>
                    <a:bodyPr/>
                    <a:lstStyle/>
                    <a:p>
                      <a:pPr algn="ctr"/>
                      <a:r>
                        <a:rPr lang="en-US" altLang="zh-CN" sz="1600" dirty="0" smtClean="0">
                          <a:solidFill>
                            <a:schemeClr val="tx1"/>
                          </a:solidFill>
                        </a:rPr>
                        <a:t>-</a:t>
                      </a:r>
                      <a:endParaRPr lang="zh-CN" altLang="en-US" sz="1600" dirty="0">
                        <a:solidFill>
                          <a:schemeClr val="tx1"/>
                        </a:solidFill>
                      </a:endParaRPr>
                    </a:p>
                  </a:txBody>
                  <a:tcPr anchor="ctr"/>
                </a:tc>
                <a:tc>
                  <a:txBody>
                    <a:bodyPr/>
                    <a:lstStyle/>
                    <a:p>
                      <a:pPr algn="ctr"/>
                      <a:r>
                        <a:rPr lang="en-US" altLang="zh-CN" sz="1600" dirty="0" smtClean="0">
                          <a:solidFill>
                            <a:schemeClr val="tx1"/>
                          </a:solidFill>
                        </a:rPr>
                        <a:t>-</a:t>
                      </a:r>
                      <a:endParaRPr lang="zh-CN" altLang="en-US" sz="1600" dirty="0">
                        <a:solidFill>
                          <a:schemeClr val="tx1"/>
                        </a:solidFill>
                      </a:endParaRPr>
                    </a:p>
                  </a:txBody>
                  <a:tcPr anchor="ctr"/>
                </a:tc>
              </a:tr>
              <a:tr h="279166">
                <a:tc vMerge="1">
                  <a:txBody>
                    <a:bodyPr/>
                    <a:lstStyle/>
                    <a:p>
                      <a:pPr algn="ctr">
                        <a:lnSpc>
                          <a:spcPts val="1600"/>
                        </a:lnSpc>
                      </a:pPr>
                      <a:endParaRPr lang="zh-CN" altLang="en-US" sz="1600" dirty="0">
                        <a:latin typeface="Arial" panose="020B0604020202020204" pitchFamily="34" charset="0"/>
                        <a:cs typeface="Arial" panose="020B0604020202020204" pitchFamily="34" charset="0"/>
                      </a:endParaRPr>
                    </a:p>
                  </a:txBody>
                  <a:tcPr anchor="ctr"/>
                </a:tc>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PCNN+ATT</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600" dirty="0" smtClean="0">
                          <a:solidFill>
                            <a:schemeClr val="tx1"/>
                          </a:solidFill>
                        </a:rPr>
                        <a:t>34.55</a:t>
                      </a:r>
                      <a:endParaRPr lang="zh-CN" altLang="en-US" sz="1600"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600" dirty="0" smtClean="0">
                          <a:solidFill>
                            <a:schemeClr val="tx1"/>
                          </a:solidFill>
                        </a:rPr>
                        <a:t>-</a:t>
                      </a:r>
                      <a:endParaRPr lang="zh-CN" altLang="en-US" sz="1600"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600" dirty="0" smtClean="0">
                          <a:solidFill>
                            <a:schemeClr val="tx1"/>
                          </a:solidFill>
                        </a:rPr>
                        <a:t>-</a:t>
                      </a:r>
                      <a:endParaRPr lang="zh-CN" altLang="en-US" sz="1600" dirty="0">
                        <a:solidFill>
                          <a:schemeClr val="tx1"/>
                        </a:solidFill>
                      </a:endParaRPr>
                    </a:p>
                  </a:txBody>
                  <a:tcPr anchor="ctr">
                    <a:lnB w="12700" cap="flat" cmpd="sng" algn="ctr">
                      <a:solidFill>
                        <a:schemeClr val="tx1"/>
                      </a:solidFill>
                      <a:prstDash val="solid"/>
                      <a:round/>
                      <a:headEnd type="none" w="med" len="med"/>
                      <a:tailEnd type="none" w="med" len="med"/>
                    </a:lnB>
                  </a:tcPr>
                </a:tc>
              </a:tr>
              <a:tr h="279166">
                <a:tc rowSpan="4">
                  <a:txBody>
                    <a:bodyPr/>
                    <a:lstStyle/>
                    <a:p>
                      <a:pPr marL="0" marR="0" indent="0" algn="ctr" defTabSz="914400" rtl="0" eaLnBrk="1" fontAlgn="auto" latinLnBrk="0" hangingPunct="1">
                        <a:lnSpc>
                          <a:spcPts val="1600"/>
                        </a:lnSpc>
                        <a:spcBef>
                          <a:spcPts val="0"/>
                        </a:spcBef>
                        <a:spcAft>
                          <a:spcPts val="0"/>
                        </a:spcAft>
                        <a:buClrTx/>
                        <a:buSzTx/>
                        <a:buFontTx/>
                        <a:buNone/>
                        <a:tabLst/>
                        <a:defRPr/>
                      </a:pPr>
                      <a:r>
                        <a:rPr lang="en-US" altLang="zh-CN" sz="1600" dirty="0" err="1" smtClean="0">
                          <a:latin typeface="Arial" panose="020B0604020202020204" pitchFamily="34" charset="0"/>
                          <a:cs typeface="Arial" panose="020B0604020202020204" pitchFamily="34" charset="0"/>
                        </a:rPr>
                        <a:t>DB_nn</a:t>
                      </a:r>
                      <a:endParaRPr lang="zh-CN" altLang="en-US" sz="1600" dirty="0" smtClean="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baseline </a:t>
                      </a: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600" dirty="0" smtClean="0">
                          <a:solidFill>
                            <a:schemeClr val="tx1"/>
                          </a:solidFill>
                        </a:rPr>
                        <a:t>15.82</a:t>
                      </a:r>
                      <a:endParaRPr lang="zh-CN" altLang="en-US" sz="16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600" dirty="0" smtClean="0">
                          <a:solidFill>
                            <a:schemeClr val="tx1"/>
                          </a:solidFill>
                        </a:rPr>
                        <a:t>11770</a:t>
                      </a:r>
                      <a:endParaRPr lang="zh-CN" altLang="en-US" sz="1600" dirty="0">
                        <a:solidFill>
                          <a:schemeClr val="tx1"/>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1600" dirty="0" smtClean="0">
                          <a:solidFill>
                            <a:schemeClr val="tx1"/>
                          </a:solidFill>
                        </a:rPr>
                        <a:t>94498</a:t>
                      </a:r>
                      <a:endParaRPr lang="zh-CN" altLang="en-US" sz="1600" dirty="0">
                        <a:solidFill>
                          <a:schemeClr val="tx1"/>
                        </a:solidFill>
                      </a:endParaRPr>
                    </a:p>
                  </a:txBody>
                  <a:tcPr anchor="ctr">
                    <a:lnT w="12700" cap="flat" cmpd="sng" algn="ctr">
                      <a:solidFill>
                        <a:schemeClr val="tx1"/>
                      </a:solidFill>
                      <a:prstDash val="solid"/>
                      <a:round/>
                      <a:headEnd type="none" w="med" len="med"/>
                      <a:tailEnd type="none" w="med" len="med"/>
                    </a:lnT>
                  </a:tcPr>
                </a:tc>
              </a:tr>
              <a:tr h="279166">
                <a:tc vMerge="1">
                  <a:txBody>
                    <a:bodyPr/>
                    <a:lstStyle/>
                    <a:p>
                      <a:pPr algn="ctr">
                        <a:lnSpc>
                          <a:spcPts val="1600"/>
                        </a:lnSpc>
                      </a:pPr>
                      <a:endParaRPr lang="zh-CN" altLang="en-US" sz="1600" dirty="0">
                        <a:latin typeface="Arial" panose="020B0604020202020204" pitchFamily="34" charset="0"/>
                        <a:cs typeface="Arial" panose="020B0604020202020204" pitchFamily="34" charset="0"/>
                      </a:endParaRPr>
                    </a:p>
                  </a:txBody>
                  <a:tcPr anchor="ctr"/>
                </a:tc>
                <a:tc>
                  <a:txBody>
                    <a:bodyPr/>
                    <a:lstStyle/>
                    <a:p>
                      <a:pPr algn="ctr">
                        <a:lnSpc>
                          <a:spcPts val="1600"/>
                        </a:lnSpc>
                      </a:pPr>
                      <a:r>
                        <a:rPr lang="en-US" altLang="zh-CN" sz="1600" b="1" dirty="0" err="1" smtClean="0">
                          <a:latin typeface="Arial" panose="020B0604020202020204" pitchFamily="34" charset="0"/>
                          <a:cs typeface="Arial" panose="020B0604020202020204" pitchFamily="34" charset="0"/>
                        </a:rPr>
                        <a:t>eFIRE</a:t>
                      </a:r>
                      <a:endParaRPr lang="zh-CN" altLang="en-US" sz="1600" b="1" dirty="0">
                        <a:latin typeface="Arial" panose="020B0604020202020204" pitchFamily="34" charset="0"/>
                        <a:cs typeface="Arial" panose="020B0604020202020204" pitchFamily="34" charset="0"/>
                      </a:endParaRPr>
                    </a:p>
                  </a:txBody>
                  <a:tcPr anchor="ctr"/>
                </a:tc>
                <a:tc>
                  <a:txBody>
                    <a:bodyPr/>
                    <a:lstStyle/>
                    <a:p>
                      <a:pPr algn="ctr"/>
                      <a:r>
                        <a:rPr lang="en-US" altLang="zh-CN" sz="1600" b="1" dirty="0" smtClean="0">
                          <a:solidFill>
                            <a:srgbClr val="FF0000"/>
                          </a:solidFill>
                        </a:rPr>
                        <a:t>1.11</a:t>
                      </a:r>
                      <a:endParaRPr lang="zh-CN" altLang="en-US" sz="1600" b="1" dirty="0">
                        <a:solidFill>
                          <a:srgbClr val="FF0000"/>
                        </a:solidFill>
                      </a:endParaRPr>
                    </a:p>
                  </a:txBody>
                  <a:tcPr anchor="ctr"/>
                </a:tc>
                <a:tc>
                  <a:txBody>
                    <a:bodyPr/>
                    <a:lstStyle/>
                    <a:p>
                      <a:pPr algn="ctr"/>
                      <a:r>
                        <a:rPr lang="en-US" altLang="zh-CN" sz="1600" b="1" dirty="0" smtClean="0">
                          <a:solidFill>
                            <a:schemeClr val="tx1"/>
                          </a:solidFill>
                        </a:rPr>
                        <a:t>9678</a:t>
                      </a:r>
                      <a:endParaRPr lang="zh-CN" altLang="en-US" sz="1600" b="1" dirty="0">
                        <a:solidFill>
                          <a:schemeClr val="tx1"/>
                        </a:solidFill>
                      </a:endParaRPr>
                    </a:p>
                  </a:txBody>
                  <a:tcPr anchor="ctr"/>
                </a:tc>
                <a:tc>
                  <a:txBody>
                    <a:bodyPr/>
                    <a:lstStyle/>
                    <a:p>
                      <a:pPr algn="ctr"/>
                      <a:r>
                        <a:rPr lang="en-US" altLang="zh-CN" sz="1600" b="1" dirty="0" smtClean="0">
                          <a:solidFill>
                            <a:schemeClr val="tx1"/>
                          </a:solidFill>
                        </a:rPr>
                        <a:t>24314</a:t>
                      </a:r>
                      <a:endParaRPr lang="zh-CN" altLang="en-US" sz="1600" b="1" dirty="0">
                        <a:solidFill>
                          <a:schemeClr val="tx1"/>
                        </a:solidFill>
                      </a:endParaRPr>
                    </a:p>
                  </a:txBody>
                  <a:tcPr anchor="ctr"/>
                </a:tc>
              </a:tr>
              <a:tr h="279166">
                <a:tc vMerge="1">
                  <a:txBody>
                    <a:bodyPr/>
                    <a:lstStyle/>
                    <a:p>
                      <a:pPr algn="ctr">
                        <a:lnSpc>
                          <a:spcPts val="1600"/>
                        </a:lnSpc>
                      </a:pPr>
                      <a:endParaRPr lang="zh-CN" altLang="en-US" sz="1600" dirty="0">
                        <a:latin typeface="Arial" panose="020B0604020202020204" pitchFamily="34" charset="0"/>
                        <a:cs typeface="Arial" panose="020B0604020202020204" pitchFamily="34" charset="0"/>
                      </a:endParaRPr>
                    </a:p>
                  </a:txBody>
                  <a:tcPr anchor="ctr"/>
                </a:tc>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CNN+ATT</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solidFill>
                            <a:schemeClr val="tx1"/>
                          </a:solidFill>
                        </a:rPr>
                        <a:t>69.49</a:t>
                      </a:r>
                      <a:endParaRPr lang="zh-CN" altLang="en-US" sz="1600" dirty="0">
                        <a:solidFill>
                          <a:schemeClr val="tx1"/>
                        </a:solidFill>
                      </a:endParaRPr>
                    </a:p>
                  </a:txBody>
                  <a:tcPr anchor="ctr"/>
                </a:tc>
                <a:tc>
                  <a:txBody>
                    <a:bodyPr/>
                    <a:lstStyle/>
                    <a:p>
                      <a:pPr algn="ctr"/>
                      <a:r>
                        <a:rPr lang="en-US" altLang="zh-CN" sz="1600" dirty="0" smtClean="0">
                          <a:solidFill>
                            <a:schemeClr val="tx1"/>
                          </a:solidFill>
                        </a:rPr>
                        <a:t>-</a:t>
                      </a:r>
                      <a:endParaRPr lang="zh-CN" altLang="en-US" sz="1600" dirty="0">
                        <a:solidFill>
                          <a:schemeClr val="tx1"/>
                        </a:solidFill>
                      </a:endParaRPr>
                    </a:p>
                  </a:txBody>
                  <a:tcPr anchor="ctr"/>
                </a:tc>
                <a:tc>
                  <a:txBody>
                    <a:bodyPr/>
                    <a:lstStyle/>
                    <a:p>
                      <a:pPr algn="ctr"/>
                      <a:r>
                        <a:rPr lang="en-US" altLang="zh-CN" sz="1600" dirty="0" smtClean="0">
                          <a:solidFill>
                            <a:schemeClr val="tx1"/>
                          </a:solidFill>
                        </a:rPr>
                        <a:t>-</a:t>
                      </a:r>
                      <a:endParaRPr lang="zh-CN" altLang="en-US" sz="1600" dirty="0">
                        <a:solidFill>
                          <a:schemeClr val="tx1"/>
                        </a:solidFill>
                      </a:endParaRPr>
                    </a:p>
                  </a:txBody>
                  <a:tcPr anchor="ctr"/>
                </a:tc>
              </a:tr>
              <a:tr h="279166">
                <a:tc vMerge="1">
                  <a:txBody>
                    <a:bodyPr/>
                    <a:lstStyle/>
                    <a:p>
                      <a:pPr algn="ctr">
                        <a:lnSpc>
                          <a:spcPts val="1600"/>
                        </a:lnSpc>
                      </a:pP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lnSpc>
                          <a:spcPts val="1600"/>
                        </a:lnSpc>
                      </a:pPr>
                      <a:r>
                        <a:rPr lang="en-US" altLang="zh-CN" sz="1600" dirty="0" smtClean="0">
                          <a:latin typeface="Arial" panose="020B0604020202020204" pitchFamily="34" charset="0"/>
                          <a:cs typeface="Arial" panose="020B0604020202020204" pitchFamily="34" charset="0"/>
                        </a:rPr>
                        <a:t>PCNN+ATT</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600" dirty="0" smtClean="0">
                          <a:solidFill>
                            <a:schemeClr val="tx1"/>
                          </a:solidFill>
                        </a:rPr>
                        <a:t>34.55</a:t>
                      </a:r>
                      <a:endParaRPr lang="zh-CN" altLang="en-US" sz="1600"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600" dirty="0" smtClean="0">
                          <a:solidFill>
                            <a:schemeClr val="tx1"/>
                          </a:solidFill>
                        </a:rPr>
                        <a:t>-</a:t>
                      </a:r>
                      <a:endParaRPr lang="zh-CN" altLang="en-US" sz="1600" dirty="0">
                        <a:solidFill>
                          <a:schemeClr val="tx1"/>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1600" dirty="0" smtClean="0">
                          <a:solidFill>
                            <a:schemeClr val="tx1"/>
                          </a:solidFill>
                        </a:rPr>
                        <a:t>-</a:t>
                      </a:r>
                      <a:endParaRPr lang="zh-CN" altLang="en-US" sz="1600" dirty="0">
                        <a:solidFill>
                          <a:schemeClr val="tx1"/>
                        </a:solidFill>
                      </a:endParaRPr>
                    </a:p>
                  </a:txBody>
                  <a:tcPr anchor="ctr">
                    <a:lnB w="12700" cap="flat" cmpd="sng" algn="ctr">
                      <a:solidFill>
                        <a:schemeClr val="tx1"/>
                      </a:solidFill>
                      <a:prstDash val="solid"/>
                      <a:round/>
                      <a:headEnd type="none" w="med" len="med"/>
                      <a:tailEnd type="none" w="med" len="med"/>
                    </a:lnB>
                  </a:tcPr>
                </a:tc>
              </a:tr>
            </a:tbl>
          </a:graphicData>
        </a:graphic>
      </p:graphicFrame>
      <p:sp>
        <p:nvSpPr>
          <p:cNvPr id="9" name="文本框 8"/>
          <p:cNvSpPr txBox="1"/>
          <p:nvPr/>
        </p:nvSpPr>
        <p:spPr>
          <a:xfrm>
            <a:off x="829159" y="4827721"/>
            <a:ext cx="5235985" cy="369332"/>
          </a:xfrm>
          <a:prstGeom prst="rect">
            <a:avLst/>
          </a:prstGeom>
          <a:noFill/>
        </p:spPr>
        <p:txBody>
          <a:bodyPr wrap="none" rtlCol="0">
            <a:spAutoFit/>
          </a:bodyPr>
          <a:lstStyle/>
          <a:p>
            <a:pPr marL="285750" indent="-285750">
              <a:buFont typeface="Arial" panose="020B0604020202020204" pitchFamily="34" charset="0"/>
              <a:buChar char="•"/>
            </a:pPr>
            <a:r>
              <a:rPr lang="en-US" altLang="zh-CN" dirty="0"/>
              <a:t>Faster than </a:t>
            </a:r>
            <a:r>
              <a:rPr lang="en-US" altLang="zh-CN" dirty="0" smtClean="0"/>
              <a:t>all comparison </a:t>
            </a:r>
            <a:r>
              <a:rPr lang="en-US" altLang="zh-CN" dirty="0"/>
              <a:t>methods </a:t>
            </a:r>
            <a:r>
              <a:rPr lang="en-US" altLang="zh-CN" dirty="0" smtClean="0"/>
              <a:t>on all datasets</a:t>
            </a:r>
            <a:endParaRPr lang="zh-CN" altLang="en-US" dirty="0"/>
          </a:p>
        </p:txBody>
      </p:sp>
      <p:graphicFrame>
        <p:nvGraphicFramePr>
          <p:cNvPr id="10" name="表格 9"/>
          <p:cNvGraphicFramePr>
            <a:graphicFrameLocks noGrp="1"/>
          </p:cNvGraphicFramePr>
          <p:nvPr>
            <p:extLst>
              <p:ext uri="{D42A27DB-BD31-4B8C-83A1-F6EECF244321}">
                <p14:modId xmlns="" xmlns:p14="http://schemas.microsoft.com/office/powerpoint/2010/main" val="1648675658"/>
              </p:ext>
            </p:extLst>
          </p:nvPr>
        </p:nvGraphicFramePr>
        <p:xfrm>
          <a:off x="1472338" y="5298564"/>
          <a:ext cx="5821377" cy="1493520"/>
        </p:xfrm>
        <a:graphic>
          <a:graphicData uri="http://schemas.openxmlformats.org/drawingml/2006/table">
            <a:tbl>
              <a:tblPr firstRow="1" bandRow="1">
                <a:tableStyleId>{2D5ABB26-0587-4C30-8999-92F81FD0307C}</a:tableStyleId>
              </a:tblPr>
              <a:tblGrid>
                <a:gridCol w="1361837"/>
                <a:gridCol w="1598703"/>
                <a:gridCol w="1262134"/>
                <a:gridCol w="1598703"/>
              </a:tblGrid>
              <a:tr h="317443">
                <a:tc>
                  <a:txBody>
                    <a:bodyPr/>
                    <a:lstStyle/>
                    <a:p>
                      <a:pPr algn="ctr"/>
                      <a:r>
                        <a:rPr lang="en-US" altLang="zh-CN" sz="2000" dirty="0" smtClean="0"/>
                        <a:t>Datasets</a:t>
                      </a:r>
                      <a:endParaRPr lang="zh-CN" altLang="en-US" sz="2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smtClean="0"/>
                        <a:t>baseline</a:t>
                      </a:r>
                      <a:endParaRPr lang="zh-CN" altLang="en-US" sz="2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smtClean="0"/>
                        <a:t>CNN+ATT</a:t>
                      </a:r>
                      <a:endParaRPr lang="zh-CN" altLang="en-US" sz="2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smtClean="0"/>
                        <a:t>PCNN+ATT</a:t>
                      </a:r>
                      <a:endParaRPr lang="zh-CN" altLang="en-US" sz="2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17443">
                <a:tc>
                  <a:txBody>
                    <a:bodyPr/>
                    <a:lstStyle/>
                    <a:p>
                      <a:pPr algn="ctr">
                        <a:lnSpc>
                          <a:spcPts val="1600"/>
                        </a:lnSpc>
                      </a:pPr>
                      <a:r>
                        <a:rPr lang="en-US" altLang="zh-CN" sz="1600" dirty="0" err="1" smtClean="0">
                          <a:latin typeface="Arial" panose="020B0604020202020204" pitchFamily="34" charset="0"/>
                          <a:cs typeface="Arial" panose="020B0604020202020204" pitchFamily="34" charset="0"/>
                        </a:rPr>
                        <a:t>DB_me</a:t>
                      </a:r>
                      <a:endParaRPr lang="en-US" altLang="zh-CN" sz="1600" dirty="0" smtClean="0">
                        <a:latin typeface="Arial" panose="020B0604020202020204" pitchFamily="34" charset="0"/>
                        <a:cs typeface="Arial" panose="020B0604020202020204" pitchFamily="34" charset="0"/>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000" kern="1200" dirty="0" smtClean="0">
                          <a:solidFill>
                            <a:srgbClr val="FF0000"/>
                          </a:solidFill>
                          <a:latin typeface="+mn-lt"/>
                          <a:ea typeface="+mn-ea"/>
                          <a:cs typeface="+mn-cs"/>
                        </a:rPr>
                        <a:t>28x</a:t>
                      </a:r>
                      <a:r>
                        <a:rPr lang="zh-CN" altLang="en-US" sz="2000" kern="1200" dirty="0" smtClean="0">
                          <a:solidFill>
                            <a:srgbClr val="FF0000"/>
                          </a:solidFill>
                          <a:latin typeface="+mn-lt"/>
                          <a:ea typeface="+mn-ea"/>
                          <a:cs typeface="+mn-cs"/>
                        </a:rPr>
                        <a:t>↑</a:t>
                      </a:r>
                      <a:endParaRPr lang="zh-CN" altLang="en-US" sz="2000" kern="1200" dirty="0">
                        <a:solidFill>
                          <a:srgbClr val="FF0000"/>
                        </a:solidFill>
                        <a:latin typeface="+mn-lt"/>
                        <a:ea typeface="+mn-ea"/>
                        <a:cs typeface="+mn-cs"/>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000" dirty="0" smtClean="0">
                          <a:solidFill>
                            <a:srgbClr val="FF0000"/>
                          </a:solidFill>
                        </a:rPr>
                        <a:t>37x</a:t>
                      </a:r>
                      <a:r>
                        <a:rPr lang="zh-CN" altLang="en-US" sz="2000" dirty="0" smtClean="0">
                          <a:solidFill>
                            <a:srgbClr val="FF0000"/>
                          </a:solidFill>
                        </a:rPr>
                        <a:t>↑</a:t>
                      </a:r>
                      <a:endParaRPr lang="zh-CN" altLang="en-US" sz="2000" dirty="0">
                        <a:solidFill>
                          <a:srgbClr val="FF0000"/>
                        </a:solidFill>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altLang="zh-CN" sz="2000" dirty="0" smtClean="0">
                          <a:solidFill>
                            <a:srgbClr val="FF0000"/>
                          </a:solidFill>
                        </a:rPr>
                        <a:t>18x</a:t>
                      </a:r>
                      <a:r>
                        <a:rPr lang="zh-CN" altLang="en-US" sz="2000" dirty="0" smtClean="0">
                          <a:solidFill>
                            <a:srgbClr val="FF0000"/>
                          </a:solidFill>
                        </a:rPr>
                        <a:t>↑</a:t>
                      </a:r>
                      <a:endParaRPr lang="zh-CN" altLang="en-US" sz="2000" dirty="0">
                        <a:solidFill>
                          <a:srgbClr val="FF0000"/>
                        </a:solidFill>
                      </a:endParaRPr>
                    </a:p>
                  </a:txBody>
                  <a:tcPr anchor="ctr">
                    <a:lnT w="12700" cap="flat" cmpd="sng" algn="ctr">
                      <a:solidFill>
                        <a:schemeClr val="tx1"/>
                      </a:solidFill>
                      <a:prstDash val="solid"/>
                      <a:round/>
                      <a:headEnd type="none" w="med" len="med"/>
                      <a:tailEnd type="none" w="med" len="med"/>
                    </a:lnT>
                  </a:tcPr>
                </a:tc>
              </a:tr>
              <a:tr h="317443">
                <a:tc>
                  <a:txBody>
                    <a:bodyPr/>
                    <a:lstStyle/>
                    <a:p>
                      <a:pPr algn="ctr">
                        <a:lnSpc>
                          <a:spcPts val="1600"/>
                        </a:lnSpc>
                      </a:pPr>
                      <a:r>
                        <a:rPr lang="en-US" altLang="zh-CN" sz="1600" dirty="0" err="1" smtClean="0">
                          <a:latin typeface="Arial" panose="020B0604020202020204" pitchFamily="34" charset="0"/>
                          <a:cs typeface="Arial" panose="020B0604020202020204" pitchFamily="34" charset="0"/>
                        </a:rPr>
                        <a:t>DB_nn</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000" dirty="0" smtClean="0">
                          <a:solidFill>
                            <a:srgbClr val="FF0000"/>
                          </a:solidFill>
                        </a:rPr>
                        <a:t>14x</a:t>
                      </a:r>
                      <a:r>
                        <a:rPr lang="zh-CN" altLang="en-US" sz="2000" dirty="0" smtClean="0">
                          <a:solidFill>
                            <a:srgbClr val="FF0000"/>
                          </a:solidFill>
                        </a:rPr>
                        <a:t>↑</a:t>
                      </a:r>
                      <a:endParaRPr lang="zh-CN" altLang="en-US" sz="2000" dirty="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000" dirty="0" smtClean="0">
                          <a:solidFill>
                            <a:srgbClr val="FF0000"/>
                          </a:solidFill>
                        </a:rPr>
                        <a:t>63x</a:t>
                      </a:r>
                      <a:r>
                        <a:rPr lang="zh-CN" altLang="en-US" sz="2000" dirty="0" smtClean="0">
                          <a:solidFill>
                            <a:srgbClr val="FF0000"/>
                          </a:solidFill>
                        </a:rPr>
                        <a:t>↑</a:t>
                      </a:r>
                      <a:endParaRPr lang="zh-CN" altLang="en-US" sz="2000" dirty="0">
                        <a:solidFill>
                          <a:srgbClr val="FF0000"/>
                        </a:solidFill>
                      </a:endParaRPr>
                    </a:p>
                  </a:txBody>
                  <a:tcPr anchor="ctr">
                    <a:lnB w="12700" cap="flat" cmpd="sng" algn="ctr">
                      <a:solidFill>
                        <a:schemeClr val="tx1"/>
                      </a:solidFill>
                      <a:prstDash val="solid"/>
                      <a:round/>
                      <a:headEnd type="none" w="med" len="med"/>
                      <a:tailEnd type="none" w="med" len="med"/>
                    </a:lnB>
                  </a:tcPr>
                </a:tc>
                <a:tc>
                  <a:txBody>
                    <a:bodyPr/>
                    <a:lstStyle/>
                    <a:p>
                      <a:pPr algn="ctr"/>
                      <a:r>
                        <a:rPr lang="en-US" altLang="zh-CN" sz="2000" dirty="0" smtClean="0">
                          <a:solidFill>
                            <a:srgbClr val="FF0000"/>
                          </a:solidFill>
                        </a:rPr>
                        <a:t>31x</a:t>
                      </a:r>
                      <a:r>
                        <a:rPr lang="zh-CN" altLang="en-US" sz="2000" dirty="0" smtClean="0">
                          <a:solidFill>
                            <a:srgbClr val="FF0000"/>
                          </a:solidFill>
                        </a:rPr>
                        <a:t>↑</a:t>
                      </a:r>
                      <a:endParaRPr lang="zh-CN" altLang="en-US" sz="2000" dirty="0">
                        <a:solidFill>
                          <a:srgbClr val="FF0000"/>
                        </a:solidFill>
                      </a:endParaRPr>
                    </a:p>
                  </a:txBody>
                  <a:tcPr anchor="ctr">
                    <a:lnB w="12700" cap="flat" cmpd="sng" algn="ctr">
                      <a:solidFill>
                        <a:schemeClr val="tx1"/>
                      </a:solidFill>
                      <a:prstDash val="solid"/>
                      <a:round/>
                      <a:headEnd type="none" w="med" len="med"/>
                      <a:tailEnd type="none" w="med" len="med"/>
                    </a:lnB>
                  </a:tcPr>
                </a:tc>
              </a:tr>
            </a:tbl>
          </a:graphicData>
        </a:graphic>
      </p:graphicFrame>
      <p:sp>
        <p:nvSpPr>
          <p:cNvPr id="7" name="标题 1"/>
          <p:cNvSpPr txBox="1">
            <a:spLocks/>
          </p:cNvSpPr>
          <p:nvPr/>
        </p:nvSpPr>
        <p:spPr bwMode="auto">
          <a:xfrm>
            <a:off x="285720" y="71414"/>
            <a:ext cx="8358246" cy="7969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en-US" altLang="zh-CN" sz="3600" b="1" kern="0" dirty="0" smtClean="0">
                <a:solidFill>
                  <a:srgbClr val="C00000"/>
                </a:solidFill>
                <a:latin typeface="+mj-lt"/>
                <a:ea typeface="+mj-ea"/>
                <a:cs typeface="+mj-cs"/>
              </a:rPr>
              <a:t>Overall performance: Efficiency </a:t>
            </a:r>
            <a:endParaRPr kumimoji="0" lang="zh-CN" altLang="en-US" sz="3600" b="1" i="0" u="none" strike="noStrike" kern="0" cap="none" spc="0" normalizeH="0" baseline="0" noProof="0" dirty="0">
              <a:ln>
                <a:noFill/>
              </a:ln>
              <a:solidFill>
                <a:srgbClr val="C00000"/>
              </a:solidFill>
              <a:effectLst/>
              <a:uLnTx/>
              <a:uFillTx/>
              <a:latin typeface="+mj-lt"/>
              <a:ea typeface="+mj-ea"/>
              <a:cs typeface="+mj-cs"/>
            </a:endParaRPr>
          </a:p>
        </p:txBody>
      </p:sp>
    </p:spTree>
    <p:extLst>
      <p:ext uri="{BB962C8B-B14F-4D97-AF65-F5344CB8AC3E}">
        <p14:creationId xmlns="" xmlns:p14="http://schemas.microsoft.com/office/powerpoint/2010/main" val="3821293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marL="914400" indent="-914400" algn="l">
              <a:defRPr/>
            </a:pPr>
            <a:r>
              <a:rPr lang="zh-CN" altLang="en-US" sz="3600" b="1" dirty="0" smtClean="0">
                <a:solidFill>
                  <a:srgbClr val="000099"/>
                </a:solidFill>
                <a:latin typeface="Arial Unicode MS" pitchFamily="34" charset="-122"/>
                <a:ea typeface="黑体" pitchFamily="49" charset="-122"/>
              </a:rPr>
              <a:t>北京市大</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数据</a:t>
            </a:r>
            <a:r>
              <a:rPr lang="zh-CN" altLang="en-US" sz="3600" b="1" dirty="0" smtClean="0">
                <a:solidFill>
                  <a:srgbClr val="000099"/>
                </a:solidFill>
                <a:latin typeface="Arial Unicode MS" pitchFamily="34" charset="-122"/>
                <a:ea typeface="黑体" pitchFamily="49" charset="-122"/>
              </a:rPr>
              <a:t>科学与脑机智能创新中心</a:t>
            </a:r>
            <a:endParaRPr lang="zh-CN" altLang="en-US" sz="3600" b="1" kern="1200" dirty="0" smtClean="0">
              <a:solidFill>
                <a:srgbClr val="000099"/>
              </a:solidFill>
              <a:latin typeface="Arial Unicode MS" pitchFamily="34" charset="-122"/>
              <a:ea typeface="黑体" pitchFamily="49" charset="-122"/>
              <a:sym typeface="黑体" panose="02010609060101010101" pitchFamily="49" charset="-122"/>
            </a:endParaRP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txBox="1">
            <a:spLocks/>
          </p:cNvSpPr>
          <p:nvPr/>
        </p:nvSpPr>
        <p:spPr>
          <a:xfrm>
            <a:off x="374649" y="928670"/>
            <a:ext cx="8483631" cy="2714644"/>
          </a:xfrm>
          <a:prstGeom prst="rect">
            <a:avLst/>
          </a:prstGeom>
        </p:spPr>
        <p:txBody>
          <a:bodyPr vert="horz" lIns="91440" tIns="45720" rIns="91440" bIns="45720" rtlCol="0">
            <a:normAutofit/>
          </a:bodyPr>
          <a:lstStyle>
            <a:lvl1pPr marL="324000" indent="-324000" algn="l" defTabSz="914400" rtl="0" eaLnBrk="1" latinLnBrk="0" hangingPunct="1">
              <a:lnSpc>
                <a:spcPct val="90000"/>
              </a:lnSpc>
              <a:spcBef>
                <a:spcPts val="1000"/>
              </a:spcBef>
              <a:buClr>
                <a:srgbClr val="000080"/>
              </a:buClr>
              <a:buSzPct val="70000"/>
              <a:buFont typeface="Wingdings" panose="05000000000000000000" pitchFamily="2" charset="2"/>
              <a:buChar char="Ø"/>
              <a:defRPr sz="2800" kern="1200">
                <a:solidFill>
                  <a:schemeClr val="tx1"/>
                </a:solidFill>
                <a:latin typeface="+mn-lt"/>
                <a:ea typeface="+mn-ea"/>
                <a:cs typeface="Arial" panose="020B0604020202020204" pitchFamily="34" charset="0"/>
              </a:defRPr>
            </a:lvl1pPr>
            <a:lvl2pPr marL="540000" indent="-288000" algn="l" defTabSz="914400" rtl="0" eaLnBrk="1" latinLnBrk="0" hangingPunct="1">
              <a:lnSpc>
                <a:spcPct val="90000"/>
              </a:lnSpc>
              <a:spcBef>
                <a:spcPts val="500"/>
              </a:spcBef>
              <a:buClr>
                <a:srgbClr val="000080"/>
              </a:buClr>
              <a:buFont typeface="Arial" panose="020B0604020202020204" pitchFamily="34" charset="0"/>
              <a:buChar char="•"/>
              <a:defRPr sz="2400" kern="1200">
                <a:solidFill>
                  <a:schemeClr val="tx1"/>
                </a:solidFill>
                <a:latin typeface="+mn-lt"/>
                <a:ea typeface="+mn-ea"/>
                <a:cs typeface="Arial" panose="020B0604020202020204" pitchFamily="34" charset="0"/>
              </a:defRPr>
            </a:lvl2pPr>
            <a:lvl3pPr marL="792000" indent="-288000" algn="l" defTabSz="914400" rtl="0" eaLnBrk="1" latinLnBrk="0" hangingPunct="1">
              <a:lnSpc>
                <a:spcPct val="90000"/>
              </a:lnSpc>
              <a:spcBef>
                <a:spcPts val="500"/>
              </a:spcBef>
              <a:buClr>
                <a:srgbClr val="000080"/>
              </a:buClr>
              <a:buFont typeface="Wingdings" panose="05000000000000000000" pitchFamily="2" charset="2"/>
              <a:buChar char="ü"/>
              <a:defRPr sz="2400" kern="1200">
                <a:solidFill>
                  <a:schemeClr val="tx1"/>
                </a:solidFill>
                <a:latin typeface="+mn-lt"/>
                <a:ea typeface="+mn-ea"/>
                <a:cs typeface="Arial" panose="020B0604020202020204" pitchFamily="34" charset="0"/>
              </a:defRPr>
            </a:lvl3pPr>
            <a:lvl4pPr marL="1152000" indent="-288000" algn="l" defTabSz="914400" rtl="0" eaLnBrk="1" latinLnBrk="0" hangingPunct="1">
              <a:lnSpc>
                <a:spcPct val="90000"/>
              </a:lnSpc>
              <a:spcBef>
                <a:spcPts val="500"/>
              </a:spcBef>
              <a:buClr>
                <a:srgbClr val="000080"/>
              </a:buClr>
              <a:buSzPct val="50000"/>
              <a:buFont typeface="Wingdings" panose="05000000000000000000" pitchFamily="2" charset="2"/>
              <a:buChar char="n"/>
              <a:defRPr sz="2400" kern="1200">
                <a:solidFill>
                  <a:schemeClr val="tx1"/>
                </a:solidFill>
                <a:latin typeface="+mn-lt"/>
                <a:ea typeface="+mn-ea"/>
                <a:cs typeface="Arial" panose="020B0604020202020204" pitchFamily="34" charset="0"/>
              </a:defRPr>
            </a:lvl4pPr>
            <a:lvl5pPr marL="1152000" indent="-288000" algn="l" defTabSz="914400" rtl="0" eaLnBrk="1" latinLnBrk="0" hangingPunct="1">
              <a:lnSpc>
                <a:spcPct val="90000"/>
              </a:lnSpc>
              <a:spcBef>
                <a:spcPts val="500"/>
              </a:spcBef>
              <a:buClr>
                <a:srgbClr val="000080"/>
              </a:buClr>
              <a:buFont typeface="宋体" panose="02010600030101010101" pitchFamily="2" charset="-122"/>
              <a:buChar char="‐"/>
              <a:defRPr sz="2400" kern="1200">
                <a:solidFill>
                  <a:schemeClr val="tx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rgbClr val="000000"/>
                </a:solidFill>
                <a:latin typeface="Arial" panose="020B0604020202020204" pitchFamily="34" charset="0"/>
              </a:rPr>
              <a:t>An easy first </a:t>
            </a:r>
            <a:r>
              <a:rPr lang="en-US" altLang="zh-CN" sz="2400" dirty="0">
                <a:solidFill>
                  <a:srgbClr val="000000"/>
                </a:solidFill>
                <a:latin typeface="Arial" panose="020B0604020202020204" pitchFamily="34" charset="0"/>
              </a:rPr>
              <a:t>approach for relation extraction by making use </a:t>
            </a:r>
            <a:r>
              <a:rPr lang="en-US" altLang="zh-CN" sz="2400" dirty="0" smtClean="0">
                <a:solidFill>
                  <a:srgbClr val="000000"/>
                </a:solidFill>
                <a:latin typeface="Arial" panose="020B0604020202020204" pitchFamily="34" charset="0"/>
              </a:rPr>
              <a:t>of information redundancies</a:t>
            </a:r>
            <a:endParaRPr lang="en-US" altLang="zh-CN" sz="2400" b="1" dirty="0" smtClean="0">
              <a:solidFill>
                <a:srgbClr val="000000"/>
              </a:solidFill>
              <a:latin typeface="Arial" panose="020B0604020202020204" pitchFamily="34" charset="0"/>
            </a:endParaRPr>
          </a:p>
          <a:p>
            <a:pPr>
              <a:lnSpc>
                <a:spcPct val="110000"/>
              </a:lnSpc>
            </a:pPr>
            <a:r>
              <a:rPr lang="en-US" altLang="zh-CN" sz="2400" dirty="0" smtClean="0">
                <a:solidFill>
                  <a:srgbClr val="000000"/>
                </a:solidFill>
                <a:latin typeface="Arial" panose="020B0604020202020204" pitchFamily="34" charset="0"/>
              </a:rPr>
              <a:t>Relation extraction with two stages:</a:t>
            </a:r>
          </a:p>
          <a:p>
            <a:pPr lvl="1">
              <a:lnSpc>
                <a:spcPct val="110000"/>
              </a:lnSpc>
            </a:pPr>
            <a:r>
              <a:rPr lang="en-US" altLang="zh-CN" sz="2000" dirty="0" smtClean="0">
                <a:solidFill>
                  <a:srgbClr val="000000"/>
                </a:solidFill>
                <a:latin typeface="Arial" panose="020B0604020202020204" pitchFamily="34" charset="0"/>
              </a:rPr>
              <a:t>Easy decisions making by easy first collective inference</a:t>
            </a:r>
          </a:p>
          <a:p>
            <a:pPr lvl="1">
              <a:lnSpc>
                <a:spcPct val="110000"/>
              </a:lnSpc>
            </a:pPr>
            <a:r>
              <a:rPr lang="en-US" altLang="zh-CN" sz="2000" dirty="0" smtClean="0">
                <a:solidFill>
                  <a:srgbClr val="000000"/>
                </a:solidFill>
                <a:latin typeface="Arial" panose="020B0604020202020204" pitchFamily="34" charset="0"/>
              </a:rPr>
              <a:t>Hard decisions making by integer linear programming </a:t>
            </a:r>
            <a:r>
              <a:rPr lang="en-US" altLang="zh-CN" sz="2400" dirty="0" smtClean="0">
                <a:solidFill>
                  <a:srgbClr val="000000"/>
                </a:solidFill>
                <a:latin typeface="Arial" panose="020B0604020202020204" pitchFamily="34" charset="0"/>
              </a:rPr>
              <a:t>    </a:t>
            </a:r>
          </a:p>
          <a:p>
            <a:pPr>
              <a:lnSpc>
                <a:spcPct val="110000"/>
              </a:lnSpc>
            </a:pPr>
            <a:r>
              <a:rPr lang="en-US" altLang="zh-CN" sz="2400" dirty="0" smtClean="0">
                <a:solidFill>
                  <a:srgbClr val="000000"/>
                </a:solidFill>
                <a:latin typeface="Arial" panose="020B0604020202020204" pitchFamily="34" charset="0"/>
              </a:rPr>
              <a:t>Dual advantages of effectiveness and efficiency</a:t>
            </a:r>
          </a:p>
        </p:txBody>
      </p:sp>
      <p:sp>
        <p:nvSpPr>
          <p:cNvPr id="6" name="灯片编号占位符 5"/>
          <p:cNvSpPr>
            <a:spLocks noGrp="1"/>
          </p:cNvSpPr>
          <p:nvPr>
            <p:ph type="sldNum" sz="quarter" idx="4294967295"/>
          </p:nvPr>
        </p:nvSpPr>
        <p:spPr>
          <a:xfrm>
            <a:off x="6951109" y="6347036"/>
            <a:ext cx="2057400" cy="365125"/>
          </a:xfrm>
          <a:prstGeom prst="rect">
            <a:avLst/>
          </a:prstGeom>
        </p:spPr>
        <p:txBody>
          <a:bodyPr/>
          <a:lstStyle/>
          <a:p>
            <a:fld id="{E3756F1F-84DF-4859-8AE8-4B3E0E674450}" type="slidenum">
              <a:rPr lang="zh-CN" altLang="en-US" smtClean="0"/>
              <a:pPr/>
              <a:t>40</a:t>
            </a:fld>
            <a:endParaRPr lang="zh-CN" altLang="en-US" dirty="0"/>
          </a:p>
        </p:txBody>
      </p:sp>
      <p:sp>
        <p:nvSpPr>
          <p:cNvPr id="9" name="标题 1"/>
          <p:cNvSpPr txBox="1">
            <a:spLocks/>
          </p:cNvSpPr>
          <p:nvPr/>
        </p:nvSpPr>
        <p:spPr bwMode="auto">
          <a:xfrm>
            <a:off x="285720" y="71414"/>
            <a:ext cx="8358246" cy="7969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en-US" altLang="zh-CN" sz="3600" b="1" kern="0" dirty="0" smtClean="0">
                <a:solidFill>
                  <a:srgbClr val="C00000"/>
                </a:solidFill>
                <a:latin typeface="+mj-lt"/>
                <a:ea typeface="+mj-ea"/>
                <a:cs typeface="+mj-cs"/>
              </a:rPr>
              <a:t>Summary</a:t>
            </a:r>
          </a:p>
        </p:txBody>
      </p:sp>
      <p:sp>
        <p:nvSpPr>
          <p:cNvPr id="53" name="灯片编号占位符 3"/>
          <p:cNvSpPr txBox="1">
            <a:spLocks/>
          </p:cNvSpPr>
          <p:nvPr/>
        </p:nvSpPr>
        <p:spPr bwMode="auto">
          <a:xfrm>
            <a:off x="8780463" y="509588"/>
            <a:ext cx="490537" cy="365125"/>
          </a:xfrm>
          <a:prstGeom prst="rect">
            <a:avLst/>
          </a:prstGeom>
          <a:noFill/>
          <a:ln w="9525">
            <a:noFill/>
            <a:miter lim="800000"/>
            <a:headEnd/>
            <a:tailEnd/>
          </a:ln>
        </p:spPr>
        <p:txBody>
          <a:bodyPr anchor="ctr"/>
          <a:lstStyle/>
          <a:p>
            <a:pPr algn="r" eaLnBrk="1" hangingPunct="1"/>
            <a:fld id="{F646D606-AB9B-4D86-9373-DBBE4F9560C6}" type="slidenum">
              <a:rPr lang="zh-CN" altLang="en-US" sz="2000">
                <a:latin typeface="Arial Unicode MS" pitchFamily="34" charset="-122"/>
                <a:ea typeface="Arial Unicode MS" pitchFamily="34" charset="-122"/>
                <a:cs typeface="Arial Unicode MS" pitchFamily="34" charset="-122"/>
              </a:rPr>
              <a:pPr algn="r" eaLnBrk="1" hangingPunct="1"/>
              <a:t>40</a:t>
            </a:fld>
            <a:endParaRPr lang="zh-CN" altLang="en-US" sz="2000">
              <a:latin typeface="Arial Unicode MS" pitchFamily="34" charset="-122"/>
              <a:ea typeface="Arial Unicode MS" pitchFamily="34" charset="-122"/>
              <a:cs typeface="Arial Unicode MS" pitchFamily="34" charset="-122"/>
            </a:endParaRPr>
          </a:p>
        </p:txBody>
      </p:sp>
      <p:cxnSp>
        <p:nvCxnSpPr>
          <p:cNvPr id="54" name="直接连接符 53">
            <a:extLst>
              <a:ext uri="{FF2B5EF4-FFF2-40B4-BE49-F238E27FC236}"/>
            </a:extLst>
          </p:cNvPr>
          <p:cNvCxnSpPr/>
          <p:nvPr/>
        </p:nvCxnSpPr>
        <p:spPr>
          <a:xfrm>
            <a:off x="122237" y="3643314"/>
            <a:ext cx="9180513" cy="1588"/>
          </a:xfrm>
          <a:prstGeom prst="line">
            <a:avLst/>
          </a:prstGeom>
          <a:ln w="25400">
            <a:solidFill>
              <a:srgbClr val="000099"/>
            </a:solidFill>
          </a:ln>
        </p:spPr>
        <p:style>
          <a:lnRef idx="1">
            <a:schemeClr val="accent1"/>
          </a:lnRef>
          <a:fillRef idx="0">
            <a:schemeClr val="accent1"/>
          </a:fillRef>
          <a:effectRef idx="0">
            <a:schemeClr val="accent1"/>
          </a:effectRef>
          <a:fontRef idx="minor">
            <a:schemeClr val="tx1"/>
          </a:fontRef>
        </p:style>
      </p:cxnSp>
      <p:grpSp>
        <p:nvGrpSpPr>
          <p:cNvPr id="55" name="组合 75"/>
          <p:cNvGrpSpPr>
            <a:grpSpLocks/>
          </p:cNvGrpSpPr>
          <p:nvPr/>
        </p:nvGrpSpPr>
        <p:grpSpPr bwMode="auto">
          <a:xfrm>
            <a:off x="366713" y="3946524"/>
            <a:ext cx="4357687" cy="2143125"/>
            <a:chOff x="214282" y="3401220"/>
            <a:chExt cx="4357718" cy="2143125"/>
          </a:xfrm>
        </p:grpSpPr>
        <p:cxnSp>
          <p:nvCxnSpPr>
            <p:cNvPr id="56" name="直接连接符 55">
              <a:extLst>
                <a:ext uri="{FF2B5EF4-FFF2-40B4-BE49-F238E27FC236}"/>
              </a:extLst>
            </p:cNvPr>
            <p:cNvCxnSpPr>
              <a:endCxn id="62" idx="6"/>
            </p:cNvCxnSpPr>
            <p:nvPr/>
          </p:nvCxnSpPr>
          <p:spPr>
            <a:xfrm rot="10800000" flipV="1">
              <a:off x="2073257" y="4501358"/>
              <a:ext cx="2498743" cy="685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extLst>
            </p:cNvPr>
            <p:cNvCxnSpPr>
              <a:cxnSpLocks/>
              <a:endCxn id="61" idx="6"/>
            </p:cNvCxnSpPr>
            <p:nvPr/>
          </p:nvCxnSpPr>
          <p:spPr>
            <a:xfrm rot="10800000">
              <a:off x="2082782" y="4501358"/>
              <a:ext cx="248921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extLst>
            </p:cNvPr>
            <p:cNvCxnSpPr>
              <a:cxnSpLocks/>
              <a:endCxn id="60" idx="6"/>
            </p:cNvCxnSpPr>
            <p:nvPr/>
          </p:nvCxnSpPr>
          <p:spPr>
            <a:xfrm rot="10800000">
              <a:off x="2085957" y="3758408"/>
              <a:ext cx="2486043" cy="74295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nvGrpSpPr>
            <p:cNvPr id="59" name="组合 21"/>
            <p:cNvGrpSpPr>
              <a:grpSpLocks/>
            </p:cNvGrpSpPr>
            <p:nvPr/>
          </p:nvGrpSpPr>
          <p:grpSpPr bwMode="auto">
            <a:xfrm>
              <a:off x="214282" y="3401220"/>
              <a:ext cx="1871675" cy="2143125"/>
              <a:chOff x="2143125" y="1000113"/>
              <a:chExt cx="2571767" cy="2143137"/>
            </a:xfrm>
          </p:grpSpPr>
          <p:sp>
            <p:nvSpPr>
              <p:cNvPr id="60" name="椭圆 4">
                <a:extLst>
                  <a:ext uri="{FF2B5EF4-FFF2-40B4-BE49-F238E27FC236}"/>
                </a:extLst>
              </p:cNvPr>
              <p:cNvSpPr>
                <a:spLocks noChangeArrowheads="1"/>
              </p:cNvSpPr>
              <p:nvPr/>
            </p:nvSpPr>
            <p:spPr bwMode="auto">
              <a:xfrm>
                <a:off x="2143125" y="1000113"/>
                <a:ext cx="2571767" cy="714379"/>
              </a:xfrm>
              <a:prstGeom prst="ellipse">
                <a:avLst/>
              </a:prstGeom>
              <a:solidFill>
                <a:srgbClr val="FFFFFF"/>
              </a:solidFill>
              <a:ln w="15875">
                <a:solidFill>
                  <a:srgbClr val="000000"/>
                </a:solidFill>
                <a:miter lim="800000"/>
                <a:headEnd/>
                <a:tailEnd/>
              </a:ln>
            </p:spPr>
            <p:txBody>
              <a:bodyPr lIns="0" tIns="0" rIns="0" bIns="0" anchor="ctr"/>
              <a:lstStyle/>
              <a:p>
                <a:pPr algn="ctr" eaLnBrk="1" fontAlgn="auto" hangingPunct="1">
                  <a:spcBef>
                    <a:spcPts val="0"/>
                  </a:spcBef>
                  <a:spcAft>
                    <a:spcPts val="0"/>
                  </a:spcAft>
                  <a:defRPr/>
                </a:pPr>
                <a:r>
                  <a:rPr lang="zh-CN" altLang="en-US" sz="2500" b="1" kern="0" dirty="0">
                    <a:solidFill>
                      <a:srgbClr val="FF0000"/>
                    </a:solidFill>
                    <a:latin typeface="Arial Unicode MS" panose="020B0604020202020204" pitchFamily="34" charset="-122"/>
                    <a:ea typeface="黑体" pitchFamily="49" charset="-122"/>
                  </a:rPr>
                  <a:t>任务感知</a:t>
                </a:r>
                <a:endParaRPr lang="zh-CN" altLang="zh-CN" sz="2500" b="1" kern="0" dirty="0">
                  <a:solidFill>
                    <a:srgbClr val="FF0000"/>
                  </a:solidFill>
                  <a:latin typeface="Arial Unicode MS" panose="020B0604020202020204" pitchFamily="34" charset="-122"/>
                  <a:ea typeface="黑体" pitchFamily="49" charset="-122"/>
                </a:endParaRPr>
              </a:p>
            </p:txBody>
          </p:sp>
          <p:sp>
            <p:nvSpPr>
              <p:cNvPr id="61" name="椭圆 60">
                <a:extLst>
                  <a:ext uri="{FF2B5EF4-FFF2-40B4-BE49-F238E27FC236}"/>
                </a:extLst>
              </p:cNvPr>
              <p:cNvSpPr>
                <a:spLocks noChangeArrowheads="1"/>
              </p:cNvSpPr>
              <p:nvPr/>
            </p:nvSpPr>
            <p:spPr bwMode="auto">
              <a:xfrm>
                <a:off x="2143125" y="1714492"/>
                <a:ext cx="2567404" cy="714379"/>
              </a:xfrm>
              <a:prstGeom prst="ellipse">
                <a:avLst/>
              </a:prstGeom>
              <a:solidFill>
                <a:srgbClr val="FFFFFF"/>
              </a:solidFill>
              <a:ln w="15875">
                <a:solidFill>
                  <a:srgbClr val="000000"/>
                </a:solidFill>
                <a:miter lim="800000"/>
                <a:headEnd/>
                <a:tailEnd/>
              </a:ln>
            </p:spPr>
            <p:txBody>
              <a:bodyPr lIns="0" tIns="0" rIns="0" bIns="0" anchor="ctr"/>
              <a:lstStyle/>
              <a:p>
                <a:pPr algn="ctr" eaLnBrk="1" fontAlgn="auto" hangingPunct="1">
                  <a:spcBef>
                    <a:spcPts val="0"/>
                  </a:spcBef>
                  <a:spcAft>
                    <a:spcPts val="0"/>
                  </a:spcAft>
                  <a:defRPr/>
                </a:pPr>
                <a:r>
                  <a:rPr lang="zh-CN" altLang="en-US" sz="2500" b="1" kern="0" dirty="0">
                    <a:solidFill>
                      <a:srgbClr val="FF0000"/>
                    </a:solidFill>
                    <a:latin typeface="Arial Unicode MS" panose="020B0604020202020204" pitchFamily="34" charset="-122"/>
                    <a:ea typeface="黑体" pitchFamily="49" charset="-122"/>
                  </a:rPr>
                  <a:t>数据感知</a:t>
                </a:r>
              </a:p>
            </p:txBody>
          </p:sp>
          <p:sp>
            <p:nvSpPr>
              <p:cNvPr id="62" name="椭圆 36">
                <a:extLst>
                  <a:ext uri="{FF2B5EF4-FFF2-40B4-BE49-F238E27FC236}"/>
                </a:extLst>
              </p:cNvPr>
              <p:cNvSpPr>
                <a:spLocks noChangeArrowheads="1"/>
              </p:cNvSpPr>
              <p:nvPr/>
            </p:nvSpPr>
            <p:spPr bwMode="auto">
              <a:xfrm>
                <a:off x="2143125" y="2428871"/>
                <a:ext cx="2554317" cy="714379"/>
              </a:xfrm>
              <a:prstGeom prst="ellipse">
                <a:avLst/>
              </a:prstGeom>
              <a:solidFill>
                <a:srgbClr val="FFFFFF"/>
              </a:solidFill>
              <a:ln w="15875">
                <a:solidFill>
                  <a:srgbClr val="000000"/>
                </a:solidFill>
                <a:miter lim="800000"/>
                <a:headEnd/>
                <a:tailEnd/>
              </a:ln>
            </p:spPr>
            <p:txBody>
              <a:bodyPr lIns="0" tIns="0" rIns="0" bIns="0" anchor="ctr"/>
              <a:lstStyle/>
              <a:p>
                <a:pPr algn="ctr" eaLnBrk="1" fontAlgn="auto" hangingPunct="1">
                  <a:spcBef>
                    <a:spcPts val="0"/>
                  </a:spcBef>
                  <a:spcAft>
                    <a:spcPts val="0"/>
                  </a:spcAft>
                  <a:defRPr/>
                </a:pPr>
                <a:r>
                  <a:rPr lang="zh-CN" altLang="en-US" sz="2500" b="1" kern="0" dirty="0">
                    <a:solidFill>
                      <a:srgbClr val="FF0000"/>
                    </a:solidFill>
                    <a:latin typeface="Arial Unicode MS" panose="020B0604020202020204" pitchFamily="34" charset="-122"/>
                    <a:ea typeface="黑体" pitchFamily="49" charset="-122"/>
                  </a:rPr>
                  <a:t>新型存储</a:t>
                </a:r>
              </a:p>
            </p:txBody>
          </p:sp>
        </p:grpSp>
      </p:grpSp>
      <p:sp>
        <p:nvSpPr>
          <p:cNvPr id="63" name="椭圆 62">
            <a:extLst>
              <a:ext uri="{FF2B5EF4-FFF2-40B4-BE49-F238E27FC236}"/>
            </a:extLst>
          </p:cNvPr>
          <p:cNvSpPr/>
          <p:nvPr/>
        </p:nvSpPr>
        <p:spPr>
          <a:xfrm>
            <a:off x="3795713" y="4117974"/>
            <a:ext cx="1800225" cy="1798638"/>
          </a:xfrm>
          <a:prstGeom prst="ellipse">
            <a:avLst/>
          </a:prstGeom>
          <a:solidFill>
            <a:srgbClr val="E2FBF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r>
              <a:rPr lang="zh-CN" altLang="en-US" sz="2500" b="1" dirty="0">
                <a:solidFill>
                  <a:srgbClr val="FF0000"/>
                </a:solidFill>
                <a:latin typeface="Arial Unicode MS" panose="020B0604020202020204" pitchFamily="34" charset="-122"/>
              </a:rPr>
              <a:t>大数据</a:t>
            </a:r>
          </a:p>
          <a:p>
            <a:pPr algn="ctr" eaLnBrk="1" fontAlgn="auto" hangingPunct="1">
              <a:spcBef>
                <a:spcPts val="0"/>
              </a:spcBef>
              <a:spcAft>
                <a:spcPts val="0"/>
              </a:spcAft>
              <a:defRPr/>
            </a:pPr>
            <a:r>
              <a:rPr lang="zh-CN" altLang="en-US" sz="2500" b="1" dirty="0">
                <a:solidFill>
                  <a:srgbClr val="FF0000"/>
                </a:solidFill>
                <a:latin typeface="Arial Unicode MS" panose="020B0604020202020204" pitchFamily="34" charset="-122"/>
              </a:rPr>
              <a:t>近似</a:t>
            </a:r>
            <a:endParaRPr lang="en-US" altLang="zh-CN" sz="2500" b="1" dirty="0">
              <a:solidFill>
                <a:srgbClr val="FF0000"/>
              </a:solidFill>
              <a:latin typeface="Arial Unicode MS" panose="020B0604020202020204" pitchFamily="34" charset="-122"/>
            </a:endParaRPr>
          </a:p>
          <a:p>
            <a:pPr algn="ctr" eaLnBrk="1" fontAlgn="auto" hangingPunct="1">
              <a:spcBef>
                <a:spcPts val="0"/>
              </a:spcBef>
              <a:spcAft>
                <a:spcPts val="0"/>
              </a:spcAft>
              <a:defRPr/>
            </a:pPr>
            <a:r>
              <a:rPr lang="zh-CN" altLang="en-US" sz="2500" b="1" dirty="0">
                <a:solidFill>
                  <a:srgbClr val="FF0000"/>
                </a:solidFill>
                <a:latin typeface="Arial Unicode MS" panose="020B0604020202020204" pitchFamily="34" charset="-122"/>
              </a:rPr>
              <a:t>计算</a:t>
            </a:r>
          </a:p>
        </p:txBody>
      </p:sp>
      <p:grpSp>
        <p:nvGrpSpPr>
          <p:cNvPr id="65" name="组合 85"/>
          <p:cNvGrpSpPr>
            <a:grpSpLocks/>
          </p:cNvGrpSpPr>
          <p:nvPr/>
        </p:nvGrpSpPr>
        <p:grpSpPr bwMode="auto">
          <a:xfrm>
            <a:off x="5867074" y="3674305"/>
            <a:ext cx="2962491" cy="3142419"/>
            <a:chOff x="415896" y="3142848"/>
            <a:chExt cx="2962296" cy="3142710"/>
          </a:xfrm>
        </p:grpSpPr>
        <p:sp>
          <p:nvSpPr>
            <p:cNvPr id="67" name="矩形 60"/>
            <p:cNvSpPr>
              <a:spLocks noChangeArrowheads="1"/>
            </p:cNvSpPr>
            <p:nvPr/>
          </p:nvSpPr>
          <p:spPr bwMode="auto">
            <a:xfrm>
              <a:off x="1273152" y="3142848"/>
              <a:ext cx="1441460" cy="477054"/>
            </a:xfrm>
            <a:prstGeom prst="rect">
              <a:avLst/>
            </a:prstGeom>
            <a:solidFill>
              <a:schemeClr val="bg1"/>
            </a:solidFill>
            <a:ln w="9525">
              <a:noFill/>
              <a:miter lim="800000"/>
              <a:headEnd/>
              <a:tailEnd/>
            </a:ln>
          </p:spPr>
          <p:txBody>
            <a:bodyPr lIns="36000" rIns="36000">
              <a:spAutoFit/>
            </a:bodyPr>
            <a:lstStyle/>
            <a:p>
              <a:pPr algn="ctr" eaLnBrk="1" hangingPunct="1"/>
              <a:r>
                <a:rPr lang="zh-CN" altLang="en-US" sz="2500" b="1">
                  <a:solidFill>
                    <a:srgbClr val="FF0000"/>
                  </a:solidFill>
                  <a:latin typeface="Arial Unicode MS" pitchFamily="34" charset="-122"/>
                  <a:ea typeface="黑体" pitchFamily="49" charset="-122"/>
                </a:rPr>
                <a:t>难</a:t>
              </a:r>
              <a:r>
                <a:rPr lang="zh-CN" altLang="en-US" sz="2500" b="1">
                  <a:latin typeface="Arial Unicode MS" pitchFamily="34" charset="-122"/>
                  <a:ea typeface="黑体" pitchFamily="49" charset="-122"/>
                </a:rPr>
                <a:t>解实例</a:t>
              </a:r>
              <a:endParaRPr lang="en-US" altLang="zh-CN" sz="2500" b="1">
                <a:latin typeface="Arial Unicode MS" pitchFamily="34" charset="-122"/>
                <a:ea typeface="黑体" pitchFamily="49" charset="-122"/>
              </a:endParaRPr>
            </a:p>
          </p:txBody>
        </p:sp>
        <p:pic>
          <p:nvPicPr>
            <p:cNvPr id="68" name="Picture 4"/>
            <p:cNvPicPr>
              <a:picLocks noChangeAspect="1" noChangeArrowheads="1"/>
            </p:cNvPicPr>
            <p:nvPr/>
          </p:nvPicPr>
          <p:blipFill>
            <a:blip r:embed="rId3"/>
            <a:srcRect/>
            <a:stretch>
              <a:fillRect/>
            </a:stretch>
          </p:blipFill>
          <p:spPr bwMode="auto">
            <a:xfrm>
              <a:off x="571490" y="3578226"/>
              <a:ext cx="2571750" cy="1862138"/>
            </a:xfrm>
            <a:prstGeom prst="rect">
              <a:avLst/>
            </a:prstGeom>
            <a:noFill/>
            <a:ln w="12700">
              <a:solidFill>
                <a:srgbClr val="0000FF"/>
              </a:solidFill>
              <a:miter lim="800000"/>
              <a:headEnd/>
              <a:tailEnd/>
            </a:ln>
          </p:spPr>
        </p:pic>
        <p:sp>
          <p:nvSpPr>
            <p:cNvPr id="69" name="矩形 68">
              <a:extLst>
                <a:ext uri="{FF2B5EF4-FFF2-40B4-BE49-F238E27FC236}"/>
              </a:extLst>
            </p:cNvPr>
            <p:cNvSpPr/>
            <p:nvPr/>
          </p:nvSpPr>
          <p:spPr>
            <a:xfrm>
              <a:off x="1265479" y="3623074"/>
              <a:ext cx="1449292" cy="17638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500" dirty="0">
                <a:solidFill>
                  <a:srgbClr val="FFFFFF"/>
                </a:solidFill>
                <a:latin typeface="Arial Unicode MS" panose="020B0604020202020204" pitchFamily="34" charset="-122"/>
              </a:endParaRPr>
            </a:p>
          </p:txBody>
        </p:sp>
        <p:sp>
          <p:nvSpPr>
            <p:cNvPr id="70" name="矩形 71"/>
            <p:cNvSpPr>
              <a:spLocks noChangeArrowheads="1"/>
            </p:cNvSpPr>
            <p:nvPr/>
          </p:nvSpPr>
          <p:spPr bwMode="auto">
            <a:xfrm>
              <a:off x="2449498" y="5423784"/>
              <a:ext cx="928694" cy="861774"/>
            </a:xfrm>
            <a:prstGeom prst="rect">
              <a:avLst/>
            </a:prstGeom>
            <a:noFill/>
            <a:ln w="9525">
              <a:noFill/>
              <a:miter lim="800000"/>
              <a:headEnd/>
              <a:tailEnd/>
            </a:ln>
          </p:spPr>
          <p:txBody>
            <a:bodyPr>
              <a:spAutoFit/>
            </a:bodyPr>
            <a:lstStyle/>
            <a:p>
              <a:pPr algn="ctr" eaLnBrk="1" hangingPunct="1"/>
              <a:r>
                <a:rPr lang="zh-CN" altLang="en-US" sz="2500" b="1">
                  <a:solidFill>
                    <a:srgbClr val="FF0000"/>
                  </a:solidFill>
                  <a:latin typeface="Arial Unicode MS" pitchFamily="34" charset="-122"/>
                  <a:ea typeface="黑体" pitchFamily="49" charset="-122"/>
                </a:rPr>
                <a:t>易</a:t>
              </a:r>
              <a:r>
                <a:rPr lang="zh-CN" altLang="en-US" sz="2500" b="1">
                  <a:solidFill>
                    <a:srgbClr val="000000"/>
                  </a:solidFill>
                  <a:latin typeface="Arial Unicode MS" pitchFamily="34" charset="-122"/>
                  <a:ea typeface="黑体" pitchFamily="49" charset="-122"/>
                </a:rPr>
                <a:t>解</a:t>
              </a:r>
              <a:endParaRPr lang="en-US" altLang="zh-CN" sz="2500" b="1">
                <a:solidFill>
                  <a:srgbClr val="000000"/>
                </a:solidFill>
                <a:latin typeface="Arial Unicode MS" pitchFamily="34" charset="-122"/>
                <a:ea typeface="黑体" pitchFamily="49" charset="-122"/>
              </a:endParaRPr>
            </a:p>
            <a:p>
              <a:pPr algn="ctr" eaLnBrk="1" hangingPunct="1"/>
              <a:r>
                <a:rPr lang="zh-CN" altLang="en-US" sz="2500" b="1">
                  <a:solidFill>
                    <a:srgbClr val="000000"/>
                  </a:solidFill>
                  <a:latin typeface="Arial Unicode MS" pitchFamily="34" charset="-122"/>
                  <a:ea typeface="黑体" pitchFamily="49" charset="-122"/>
                </a:rPr>
                <a:t>实例</a:t>
              </a:r>
              <a:endParaRPr lang="en-US" altLang="zh-CN" sz="2500" b="1">
                <a:solidFill>
                  <a:srgbClr val="000000"/>
                </a:solidFill>
                <a:latin typeface="Arial Unicode MS" pitchFamily="34" charset="-122"/>
                <a:ea typeface="黑体" pitchFamily="49" charset="-122"/>
              </a:endParaRPr>
            </a:p>
          </p:txBody>
        </p:sp>
        <p:sp>
          <p:nvSpPr>
            <p:cNvPr id="71" name="矩形 71"/>
            <p:cNvSpPr>
              <a:spLocks noChangeArrowheads="1"/>
            </p:cNvSpPr>
            <p:nvPr/>
          </p:nvSpPr>
          <p:spPr bwMode="auto">
            <a:xfrm>
              <a:off x="415896" y="5423784"/>
              <a:ext cx="928694" cy="861774"/>
            </a:xfrm>
            <a:prstGeom prst="rect">
              <a:avLst/>
            </a:prstGeom>
            <a:noFill/>
            <a:ln w="9525">
              <a:noFill/>
              <a:miter lim="800000"/>
              <a:headEnd/>
              <a:tailEnd/>
            </a:ln>
          </p:spPr>
          <p:txBody>
            <a:bodyPr>
              <a:spAutoFit/>
            </a:bodyPr>
            <a:lstStyle/>
            <a:p>
              <a:pPr algn="ctr" eaLnBrk="1" hangingPunct="1"/>
              <a:r>
                <a:rPr lang="zh-CN" altLang="en-US" sz="2500" b="1">
                  <a:solidFill>
                    <a:srgbClr val="FF0000"/>
                  </a:solidFill>
                  <a:latin typeface="Arial Unicode MS" pitchFamily="34" charset="-122"/>
                  <a:ea typeface="黑体" pitchFamily="49" charset="-122"/>
                </a:rPr>
                <a:t>易</a:t>
              </a:r>
              <a:r>
                <a:rPr lang="zh-CN" altLang="en-US" sz="2500" b="1">
                  <a:solidFill>
                    <a:srgbClr val="000000"/>
                  </a:solidFill>
                  <a:latin typeface="Arial Unicode MS" pitchFamily="34" charset="-122"/>
                  <a:ea typeface="黑体" pitchFamily="49" charset="-122"/>
                </a:rPr>
                <a:t>解</a:t>
              </a:r>
              <a:endParaRPr lang="en-US" altLang="zh-CN" sz="2500" b="1">
                <a:solidFill>
                  <a:srgbClr val="000000"/>
                </a:solidFill>
                <a:latin typeface="Arial Unicode MS" pitchFamily="34" charset="-122"/>
                <a:ea typeface="黑体" pitchFamily="49" charset="-122"/>
              </a:endParaRPr>
            </a:p>
            <a:p>
              <a:pPr algn="ctr" eaLnBrk="1" hangingPunct="1"/>
              <a:r>
                <a:rPr lang="zh-CN" altLang="en-US" sz="2500" b="1">
                  <a:solidFill>
                    <a:srgbClr val="000000"/>
                  </a:solidFill>
                  <a:latin typeface="Arial Unicode MS" pitchFamily="34" charset="-122"/>
                  <a:ea typeface="黑体" pitchFamily="49" charset="-122"/>
                </a:rPr>
                <a:t>实例</a:t>
              </a:r>
              <a:endParaRPr lang="en-US" altLang="zh-CN" sz="2500" b="1">
                <a:solidFill>
                  <a:srgbClr val="000000"/>
                </a:solidFill>
                <a:latin typeface="Arial Unicode MS" pitchFamily="34" charset="-122"/>
                <a:ea typeface="黑体" pitchFamily="49" charset="-122"/>
              </a:endParaRPr>
            </a:p>
          </p:txBody>
        </p:sp>
      </p:grpSp>
    </p:spTree>
    <p:extLst>
      <p:ext uri="{BB962C8B-B14F-4D97-AF65-F5344CB8AC3E}">
        <p14:creationId xmlns="" xmlns:p14="http://schemas.microsoft.com/office/powerpoint/2010/main" val="340060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linds(horizontal)">
                                      <p:cBhvr>
                                        <p:cTn id="7" dur="500"/>
                                        <p:tgtEl>
                                          <p:spTgt spid="54"/>
                                        </p:tgtEl>
                                      </p:cBhvr>
                                    </p:animEffect>
                                  </p:childTnLst>
                                </p:cTn>
                              </p:par>
                              <p:par>
                                <p:cTn id="8" presetID="3" presetClass="entr" presetSubtype="1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blinds(horizontal)">
                                      <p:cBhvr>
                                        <p:cTn id="10" dur="500"/>
                                        <p:tgtEl>
                                          <p:spTgt spid="5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blinds(horizontal)">
                                      <p:cBhvr>
                                        <p:cTn id="13" dur="500"/>
                                        <p:tgtEl>
                                          <p:spTgt spid="63"/>
                                        </p:tgtEl>
                                      </p:cBhvr>
                                    </p:animEffect>
                                  </p:childTnLst>
                                </p:cTn>
                              </p:par>
                              <p:par>
                                <p:cTn id="14" presetID="3" presetClass="entr" presetSubtype="1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blinds(horizontal)">
                                      <p:cBhvr>
                                        <p:cTn id="1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251520" y="3933056"/>
            <a:ext cx="8501122" cy="2068852"/>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US" altLang="zh-CN" sz="4800" b="1" i="0" u="none" strike="noStrike" kern="0" cap="none" spc="0" normalizeH="0" baseline="0" noProof="0" dirty="0" smtClean="0">
                <a:ln>
                  <a:noFill/>
                </a:ln>
                <a:solidFill>
                  <a:srgbClr val="FF0000"/>
                </a:solidFill>
                <a:effectLst/>
                <a:uLnTx/>
                <a:uFillTx/>
                <a:latin typeface="Arial Unicode MS" pitchFamily="34" charset="-122"/>
                <a:ea typeface="+mn-ea"/>
                <a:cs typeface="+mn-cs"/>
              </a:rPr>
              <a:t>Thanks!</a:t>
            </a:r>
            <a:endParaRPr kumimoji="0" lang="zh-CN" altLang="en-US" sz="4000" b="1" i="0" u="none" strike="noStrike" kern="0" cap="none" spc="0" normalizeH="0" baseline="0" noProof="0" dirty="0">
              <a:ln>
                <a:noFill/>
              </a:ln>
              <a:solidFill>
                <a:srgbClr val="FF0000"/>
              </a:solidFill>
              <a:effectLst/>
              <a:uLnTx/>
              <a:uFillTx/>
              <a:latin typeface="Arial Unicode MS" pitchFamily="34" charset="-122"/>
              <a:ea typeface="+mn-ea"/>
              <a:cs typeface="+mn-cs"/>
            </a:endParaRPr>
          </a:p>
        </p:txBody>
      </p:sp>
      <p:sp>
        <p:nvSpPr>
          <p:cNvPr id="3" name="内容占位符 2"/>
          <p:cNvSpPr txBox="1">
            <a:spLocks/>
          </p:cNvSpPr>
          <p:nvPr/>
        </p:nvSpPr>
        <p:spPr>
          <a:xfrm>
            <a:off x="1331640" y="1837414"/>
            <a:ext cx="5078938" cy="252028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主页</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邮件</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地址</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lang="en-US" altLang="zh-CN" sz="2000" kern="0" dirty="0" smtClean="0">
                <a:latin typeface="+mn-lt"/>
                <a:ea typeface="+mn-ea"/>
              </a:rPr>
              <a:t>	    </a:t>
            </a:r>
            <a:r>
              <a:rPr lang="zh-CN" altLang="en-US" sz="2000" kern="0" dirty="0" smtClean="0">
                <a:latin typeface="+mn-lt"/>
                <a:ea typeface="+mn-ea"/>
              </a:rPr>
              <a:t>新主楼</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zh-CN" altLang="en-US" sz="2000" b="0" i="0" u="none" strike="noStrike" kern="0" cap="none" spc="0" normalizeH="0" baseline="0" noProof="0" dirty="0" smtClean="0">
                <a:ln>
                  <a:noFill/>
                </a:ln>
                <a:solidFill>
                  <a:schemeClr val="tx1"/>
                </a:solidFill>
                <a:effectLst/>
                <a:uLnTx/>
                <a:uFillTx/>
                <a:latin typeface="+mn-lt"/>
                <a:ea typeface="+mn-ea"/>
                <a:cs typeface="+mn-cs"/>
              </a:rPr>
              <a:t>北京航空航天大学</a:t>
            </a: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804248" y="1700808"/>
            <a:ext cx="1584176" cy="206933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大数据简介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 </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维基百科</a:t>
            </a:r>
            <a:r>
              <a:rPr lang="en-US" altLang="zh-CN" sz="3600" b="1" dirty="0" smtClean="0">
                <a:solidFill>
                  <a:srgbClr val="000099"/>
                </a:solidFill>
              </a:rPr>
              <a:t>)</a:t>
            </a:r>
            <a:endParaRPr lang="zh-CN" altLang="en-US" sz="3600" b="1" dirty="0">
              <a:solidFill>
                <a:srgbClr val="000099"/>
              </a:solidFill>
            </a:endParaRPr>
          </a:p>
        </p:txBody>
      </p:sp>
      <p:sp>
        <p:nvSpPr>
          <p:cNvPr id="3" name="内容占位符 2"/>
          <p:cNvSpPr>
            <a:spLocks noGrp="1"/>
          </p:cNvSpPr>
          <p:nvPr>
            <p:ph idx="1"/>
          </p:nvPr>
        </p:nvSpPr>
        <p:spPr>
          <a:xfrm>
            <a:off x="285720" y="836712"/>
            <a:ext cx="8501122" cy="6021288"/>
          </a:xfrm>
        </p:spPr>
        <p:txBody>
          <a:bodyPr lIns="36000" rIns="36000"/>
          <a:lstStyle/>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英文定义</a:t>
            </a:r>
            <a:r>
              <a:rPr lang="en-US" altLang="zh-CN" sz="2200" b="1" dirty="0" smtClean="0">
                <a:solidFill>
                  <a:srgbClr val="C00000"/>
                </a:solidFill>
                <a:latin typeface="Rockwell" pitchFamily="18" charset="0"/>
                <a:ea typeface="黑体" pitchFamily="49" charset="-122"/>
              </a:rPr>
              <a:t>] </a:t>
            </a:r>
            <a:r>
              <a:rPr lang="en-US" altLang="zh-CN" sz="2200" b="1" dirty="0" smtClean="0">
                <a:latin typeface="Rockwell" pitchFamily="18" charset="0"/>
                <a:ea typeface="黑体" pitchFamily="49" charset="-122"/>
              </a:rPr>
              <a:t>Big data</a:t>
            </a:r>
            <a:r>
              <a:rPr lang="en-US" altLang="zh-CN" sz="2200" dirty="0" smtClean="0">
                <a:latin typeface="Rockwell" pitchFamily="18" charset="0"/>
                <a:ea typeface="黑体" pitchFamily="49" charset="-122"/>
              </a:rPr>
              <a:t> is the term for a collection of data sets so large and complex that it becomes difficult to process using on-hand database management tools or traditional data processing applications. </a:t>
            </a:r>
            <a:endParaRPr lang="en-US" altLang="zh-CN" sz="2200" b="1" dirty="0" smtClean="0">
              <a:latin typeface="Rockwell" pitchFamily="18" charset="0"/>
              <a:ea typeface="黑体" pitchFamily="49" charset="-122"/>
            </a:endParaRPr>
          </a:p>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中文定义</a:t>
            </a:r>
            <a:r>
              <a:rPr lang="en-US" altLang="zh-CN" sz="2200" b="1" dirty="0" smtClean="0">
                <a:solidFill>
                  <a:srgbClr val="C00000"/>
                </a:solidFill>
                <a:latin typeface="Rockwell" pitchFamily="18" charset="0"/>
                <a:ea typeface="黑体" pitchFamily="49" charset="-122"/>
              </a:rPr>
              <a:t>]</a:t>
            </a:r>
            <a:r>
              <a:rPr lang="zh-CN" altLang="en-US" sz="2200" b="1" dirty="0" smtClean="0">
                <a:latin typeface="Rockwell" pitchFamily="18" charset="0"/>
                <a:ea typeface="黑体" pitchFamily="49" charset="-122"/>
              </a:rPr>
              <a:t>大数据</a:t>
            </a:r>
            <a:r>
              <a:rPr lang="zh-CN" altLang="en-US" sz="2200" dirty="0" smtClean="0">
                <a:latin typeface="Rockwell" pitchFamily="18" charset="0"/>
                <a:ea typeface="黑体" pitchFamily="49" charset="-122"/>
              </a:rPr>
              <a:t>或称巨量数据、海量数据、大资料，指的是所涉及的数据量规模巨大到无法通过人工，在合理时间内达到截取、管理、处理、并整理成为人类所能解读的信息</a:t>
            </a:r>
            <a:r>
              <a:rPr lang="en-US" altLang="zh-CN" sz="2200" dirty="0" smtClean="0">
                <a:latin typeface="Rockwell" pitchFamily="18" charset="0"/>
                <a:ea typeface="黑体" pitchFamily="49" charset="-122"/>
              </a:rPr>
              <a:t>[1][2]</a:t>
            </a:r>
            <a:r>
              <a:rPr lang="zh-CN" altLang="en-US" sz="2200" dirty="0" smtClean="0">
                <a:latin typeface="Rockwell" pitchFamily="18" charset="0"/>
                <a:ea typeface="黑体" pitchFamily="49" charset="-122"/>
              </a:rPr>
              <a:t>。</a:t>
            </a:r>
            <a:endParaRPr lang="en-US" altLang="zh-CN" sz="2200" dirty="0" smtClean="0">
              <a:latin typeface="Rockwell" pitchFamily="18" charset="0"/>
              <a:ea typeface="黑体" pitchFamily="49" charset="-122"/>
            </a:endParaRPr>
          </a:p>
          <a:p>
            <a:r>
              <a:rPr lang="zh-CN" altLang="en-US" sz="2200" dirty="0" smtClean="0">
                <a:latin typeface="Rockwell" pitchFamily="18" charset="0"/>
                <a:ea typeface="黑体" pitchFamily="49" charset="-122"/>
              </a:rPr>
              <a:t>在总数据量相同的情况下，与个别分析独立的小型数据集相比，将各个小型数据集合并后进行分析可得出许多额外的信息和数据关系性，可用来察觉商业趋势、判定研究质量、避免疾病扩散、打击犯罪或测定实时交通路况等；这样的用途正是大型数据集盛行的原因</a:t>
            </a:r>
            <a:r>
              <a:rPr lang="en-US" altLang="zh-CN" sz="2200" dirty="0" smtClean="0">
                <a:latin typeface="Rockwell" pitchFamily="18" charset="0"/>
                <a:ea typeface="黑体" pitchFamily="49" charset="-122"/>
              </a:rPr>
              <a:t>[3][4][5]</a:t>
            </a:r>
          </a:p>
          <a:p>
            <a:r>
              <a:rPr lang="en-US" altLang="zh-CN" sz="1400" dirty="0" smtClean="0">
                <a:latin typeface="Rockwell" pitchFamily="18" charset="0"/>
                <a:ea typeface="黑体" pitchFamily="49" charset="-122"/>
              </a:rPr>
              <a:t>[1]</a:t>
            </a:r>
            <a:r>
              <a:rPr lang="en-US" altLang="zh-CN" sz="1400" dirty="0" err="1" smtClean="0">
                <a:latin typeface="Rockwell" pitchFamily="18" charset="0"/>
                <a:ea typeface="黑体" pitchFamily="49" charset="-122"/>
              </a:rPr>
              <a:t>Kusnetzky</a:t>
            </a:r>
            <a:r>
              <a:rPr lang="en-US" altLang="zh-CN" sz="1400" dirty="0" smtClean="0">
                <a:latin typeface="Rockwell" pitchFamily="18" charset="0"/>
                <a:ea typeface="黑体" pitchFamily="49" charset="-122"/>
              </a:rPr>
              <a:t>, Dan. What is "Big Data?". ZDNet.</a:t>
            </a:r>
          </a:p>
          <a:p>
            <a:r>
              <a:rPr lang="en-US" altLang="zh-CN" sz="1400" dirty="0" smtClean="0">
                <a:latin typeface="Rockwell" pitchFamily="18" charset="0"/>
                <a:ea typeface="黑体" pitchFamily="49" charset="-122"/>
              </a:rPr>
              <a:t>[2]Vance, Ashley. Start-Up Goes After Big Data With </a:t>
            </a:r>
            <a:r>
              <a:rPr lang="en-US" altLang="zh-CN" sz="1400" dirty="0" err="1" smtClean="0">
                <a:latin typeface="Rockwell" pitchFamily="18" charset="0"/>
                <a:ea typeface="黑体" pitchFamily="49" charset="-122"/>
              </a:rPr>
              <a:t>Hadoop</a:t>
            </a:r>
            <a:r>
              <a:rPr lang="en-US" altLang="zh-CN" sz="1400" dirty="0" smtClean="0">
                <a:latin typeface="Rockwell" pitchFamily="18" charset="0"/>
                <a:ea typeface="黑体" pitchFamily="49" charset="-122"/>
              </a:rPr>
              <a:t> Helper. New York Times Blog. 2010.</a:t>
            </a:r>
          </a:p>
          <a:p>
            <a:r>
              <a:rPr lang="en-US" altLang="zh-CN" sz="1400" dirty="0" smtClean="0">
                <a:latin typeface="Rockwell" pitchFamily="18" charset="0"/>
                <a:ea typeface="黑体" pitchFamily="49" charset="-122"/>
              </a:rPr>
              <a:t>[3]Data, data everywhere. The Economist. [2010-02-25 ].</a:t>
            </a:r>
          </a:p>
          <a:p>
            <a:r>
              <a:rPr lang="en-US" altLang="zh-CN" sz="1400" dirty="0" smtClean="0">
                <a:latin typeface="Rockwell" pitchFamily="18" charset="0"/>
                <a:ea typeface="黑体" pitchFamily="49" charset="-122"/>
              </a:rPr>
              <a:t>[4] Cat Casey and Alejandra Perez. E-Discovery Special Report: The Rising Tide of Nonlinear Review. Hudson Global. [1 July 2012 ]</a:t>
            </a:r>
          </a:p>
          <a:p>
            <a:r>
              <a:rPr lang="en-US" altLang="zh-CN" sz="1400" dirty="0" smtClean="0">
                <a:latin typeface="Rockwell" pitchFamily="18" charset="0"/>
                <a:ea typeface="黑体" pitchFamily="49" charset="-122"/>
              </a:rPr>
              <a:t>[5]What Technology-Assisted Electronic Discovery Teaches Us About The Role Of Humans In Technology — Re-Humanizing Technology-Assisted Review. Forbes. [1 July 2012] </a:t>
            </a:r>
            <a:endParaRPr lang="zh-CN" altLang="en-US" sz="1400" dirty="0">
              <a:latin typeface="Rockwell" pitchFamily="18" charset="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6</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特征 </a:t>
            </a:r>
            <a:r>
              <a:rPr lang="en-US" altLang="zh-CN" sz="3600" b="1" dirty="0" smtClean="0">
                <a:solidFill>
                  <a:srgbClr val="000099"/>
                </a:solidFill>
              </a:rPr>
              <a:t>– 4V</a:t>
            </a:r>
            <a:endParaRPr lang="zh-CN" altLang="en-US" sz="3600" b="1" dirty="0">
              <a:solidFill>
                <a:srgbClr val="000099"/>
              </a:solidFill>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323528" y="1844824"/>
            <a:ext cx="8501063" cy="3778949"/>
          </a:xfrm>
          <a:prstGeom prst="rect">
            <a:avLst/>
          </a:prstGeom>
          <a:noFill/>
          <a:ln w="9525">
            <a:noFill/>
            <a:miter lim="800000"/>
            <a:headEnd/>
            <a:tailEnd/>
          </a:ln>
        </p:spPr>
      </p:pic>
      <p:sp>
        <p:nvSpPr>
          <p:cNvPr id="5" name="矩形 4"/>
          <p:cNvSpPr/>
          <p:nvPr/>
        </p:nvSpPr>
        <p:spPr bwMode="auto">
          <a:xfrm>
            <a:off x="793354" y="5443753"/>
            <a:ext cx="925513"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规模大</a:t>
            </a:r>
            <a:endParaRPr kumimoji="1" lang="en-US" altLang="zh-CN" sz="2000" dirty="0">
              <a:latin typeface="微软雅黑" pitchFamily="34" charset="-122"/>
              <a:ea typeface="微软雅黑" pitchFamily="34" charset="-122"/>
            </a:endParaRPr>
          </a:p>
        </p:txBody>
      </p:sp>
      <p:sp>
        <p:nvSpPr>
          <p:cNvPr id="6" name="矩形 5"/>
          <p:cNvSpPr/>
          <p:nvPr/>
        </p:nvSpPr>
        <p:spPr bwMode="auto">
          <a:xfrm>
            <a:off x="3097610" y="5443753"/>
            <a:ext cx="944562"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变化快</a:t>
            </a:r>
            <a:endParaRPr kumimoji="1" lang="en-US" altLang="zh-CN" sz="2000" dirty="0">
              <a:latin typeface="微软雅黑" pitchFamily="34" charset="-122"/>
              <a:ea typeface="微软雅黑" pitchFamily="34" charset="-122"/>
            </a:endParaRPr>
          </a:p>
        </p:txBody>
      </p:sp>
      <p:sp>
        <p:nvSpPr>
          <p:cNvPr id="7" name="矩形 6"/>
          <p:cNvSpPr/>
          <p:nvPr/>
        </p:nvSpPr>
        <p:spPr bwMode="auto">
          <a:xfrm>
            <a:off x="5257850" y="5443753"/>
            <a:ext cx="939800"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种类杂</a:t>
            </a:r>
            <a:endParaRPr kumimoji="1" lang="en-US" altLang="zh-CN" sz="2000" dirty="0">
              <a:latin typeface="黑体" pitchFamily="49" charset="-122"/>
              <a:ea typeface="黑体" pitchFamily="49" charset="-122"/>
            </a:endParaRPr>
          </a:p>
        </p:txBody>
      </p:sp>
      <p:sp>
        <p:nvSpPr>
          <p:cNvPr id="9" name="矩形 8"/>
          <p:cNvSpPr/>
          <p:nvPr/>
        </p:nvSpPr>
        <p:spPr bwMode="auto">
          <a:xfrm>
            <a:off x="7202066" y="5443753"/>
            <a:ext cx="1512168"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价值密度低</a:t>
            </a:r>
          </a:p>
        </p:txBody>
      </p:sp>
      <p:sp>
        <p:nvSpPr>
          <p:cNvPr id="10"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7</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 </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400" dirty="0" smtClean="0">
                <a:solidFill>
                  <a:srgbClr val="000099"/>
                </a:solidFill>
              </a:rPr>
              <a:t>2008</a:t>
            </a:r>
            <a:r>
              <a:rPr lang="zh-CN" altLang="zh-CN" sz="2400" dirty="0" smtClean="0">
                <a:solidFill>
                  <a:srgbClr val="000099"/>
                </a:solidFill>
              </a:rPr>
              <a:t>年</a:t>
            </a:r>
            <a:r>
              <a:rPr lang="en-US" altLang="zh-CN" sz="2400" dirty="0" smtClean="0">
                <a:solidFill>
                  <a:srgbClr val="000099"/>
                </a:solidFill>
              </a:rPr>
              <a:t>9</a:t>
            </a:r>
            <a:r>
              <a:rPr lang="zh-CN" altLang="zh-CN" sz="2400" dirty="0" smtClean="0">
                <a:solidFill>
                  <a:srgbClr val="000099"/>
                </a:solidFill>
              </a:rPr>
              <a:t>月</a:t>
            </a:r>
            <a:r>
              <a:rPr lang="en-US" altLang="zh-CN" sz="2400" dirty="0" smtClean="0">
                <a:solidFill>
                  <a:srgbClr val="000099"/>
                </a:solidFill>
              </a:rPr>
              <a:t>4</a:t>
            </a:r>
            <a:r>
              <a:rPr lang="zh-CN" altLang="zh-CN" sz="2400" dirty="0" smtClean="0">
                <a:solidFill>
                  <a:srgbClr val="000099"/>
                </a:solidFill>
              </a:rPr>
              <a:t>日</a:t>
            </a:r>
            <a:r>
              <a:rPr lang="zh-CN" altLang="zh-CN" sz="2400" dirty="0" smtClean="0"/>
              <a:t>《</a:t>
            </a:r>
            <a:r>
              <a:rPr lang="en-US" altLang="zh-CN" sz="2400" dirty="0" smtClean="0"/>
              <a:t>Nature</a:t>
            </a:r>
            <a:r>
              <a:rPr lang="zh-CN" altLang="zh-CN" sz="2400" dirty="0" smtClean="0"/>
              <a:t>》刊登了一个名为“</a:t>
            </a:r>
            <a:r>
              <a:rPr lang="en-US" altLang="zh-CN" sz="2400" dirty="0" smtClean="0">
                <a:solidFill>
                  <a:srgbClr val="FF0000"/>
                </a:solidFill>
              </a:rPr>
              <a:t>Big Data</a:t>
            </a:r>
            <a:r>
              <a:rPr lang="zh-CN" altLang="zh-CN" sz="2400" dirty="0" smtClean="0"/>
              <a:t>”</a:t>
            </a:r>
            <a:r>
              <a:rPr lang="zh-CN" altLang="en-US" sz="2400" dirty="0" smtClean="0"/>
              <a:t>的专辑</a:t>
            </a:r>
            <a:endParaRPr lang="en-US" altLang="zh-CN" sz="2400" dirty="0" smtClean="0"/>
          </a:p>
          <a:p>
            <a:pPr lvl="1"/>
            <a:r>
              <a:rPr lang="en-US" altLang="zh-CN" sz="2000" b="1" dirty="0" smtClean="0"/>
              <a:t>Researchers need to adapt their institutions and practices in response to torrents of new data — and need to complement smart science with smart searching.  </a:t>
            </a:r>
            <a:r>
              <a:rPr lang="en-US" altLang="zh-CN" sz="2000" b="1" dirty="0" smtClean="0">
                <a:solidFill>
                  <a:srgbClr val="C00000"/>
                </a:solidFill>
              </a:rPr>
              <a:t>http://www.nature.com/news/specials/bigdata/</a:t>
            </a:r>
            <a:endParaRPr lang="en-US" altLang="zh-CN" sz="2000" dirty="0" smtClean="0">
              <a:solidFill>
                <a:srgbClr val="C00000"/>
              </a:solidFill>
            </a:endParaRPr>
          </a:p>
          <a:p>
            <a:r>
              <a:rPr lang="en-US" altLang="zh-CN" sz="2400" dirty="0" smtClean="0">
                <a:solidFill>
                  <a:srgbClr val="000099"/>
                </a:solidFill>
              </a:rPr>
              <a:t>2009</a:t>
            </a:r>
            <a:r>
              <a:rPr lang="zh-CN" altLang="zh-CN" sz="2400" dirty="0" smtClean="0">
                <a:solidFill>
                  <a:srgbClr val="000099"/>
                </a:solidFill>
              </a:rPr>
              <a:t>年</a:t>
            </a:r>
            <a:r>
              <a:rPr lang="en-US" altLang="zh-CN" sz="2400" dirty="0" smtClean="0">
                <a:solidFill>
                  <a:srgbClr val="000099"/>
                </a:solidFill>
              </a:rPr>
              <a:t>10</a:t>
            </a:r>
            <a:r>
              <a:rPr lang="zh-CN" altLang="zh-CN" sz="2400" dirty="0" smtClean="0">
                <a:solidFill>
                  <a:srgbClr val="000099"/>
                </a:solidFill>
              </a:rPr>
              <a:t>月</a:t>
            </a:r>
            <a:r>
              <a:rPr lang="zh-CN" altLang="zh-CN" sz="2400" dirty="0" smtClean="0"/>
              <a:t>微软为纪念</a:t>
            </a:r>
            <a:r>
              <a:rPr lang="en-US" altLang="zh-CN" sz="2400" dirty="0" smtClean="0"/>
              <a:t>Jim Gray, </a:t>
            </a:r>
            <a:r>
              <a:rPr lang="zh-CN" altLang="zh-CN" sz="2400" dirty="0" smtClean="0"/>
              <a:t>出版了“第四范式—数据密集的科学发现</a:t>
            </a:r>
            <a:r>
              <a:rPr lang="en-US" altLang="zh-CN" sz="2400" dirty="0" smtClean="0"/>
              <a:t>   (</a:t>
            </a:r>
            <a:r>
              <a:rPr lang="en-US" altLang="zh-CN" sz="2400" dirty="0" smtClean="0">
                <a:solidFill>
                  <a:srgbClr val="FF0000"/>
                </a:solidFill>
              </a:rPr>
              <a:t>The Fourth Paradigm </a:t>
            </a:r>
            <a:r>
              <a:rPr lang="zh-CN" altLang="zh-CN" sz="2400" dirty="0" smtClean="0"/>
              <a:t>—</a:t>
            </a:r>
            <a:r>
              <a:rPr lang="en-US" altLang="zh-CN" sz="2400" dirty="0" smtClean="0"/>
              <a:t> Data Intensive Scientific Discovery)</a:t>
            </a:r>
          </a:p>
          <a:p>
            <a:r>
              <a:rPr kumimoji="1" lang="en-US" altLang="zh-CN" sz="2400" dirty="0" smtClean="0">
                <a:solidFill>
                  <a:srgbClr val="000099"/>
                </a:solidFill>
              </a:rPr>
              <a:t>2011</a:t>
            </a:r>
            <a:r>
              <a:rPr kumimoji="1" lang="zh-CN" altLang="en-US" sz="2400" dirty="0" smtClean="0">
                <a:solidFill>
                  <a:srgbClr val="000099"/>
                </a:solidFill>
              </a:rPr>
              <a:t>年</a:t>
            </a:r>
            <a:r>
              <a:rPr kumimoji="1" lang="en-US" altLang="zh-CN" sz="2400" dirty="0" smtClean="0">
                <a:solidFill>
                  <a:srgbClr val="000099"/>
                </a:solidFill>
              </a:rPr>
              <a:t>2</a:t>
            </a:r>
            <a:r>
              <a:rPr kumimoji="1" lang="zh-CN" altLang="en-US" sz="2400" dirty="0" smtClean="0">
                <a:solidFill>
                  <a:srgbClr val="000099"/>
                </a:solidFill>
              </a:rPr>
              <a:t>月</a:t>
            </a:r>
            <a:r>
              <a:rPr kumimoji="1" lang="en-US" altLang="zh-CN" sz="2400" dirty="0" smtClean="0">
                <a:solidFill>
                  <a:srgbClr val="000099"/>
                </a:solidFill>
              </a:rPr>
              <a:t>11</a:t>
            </a:r>
            <a:r>
              <a:rPr kumimoji="1" lang="zh-CN" altLang="en-US" sz="2400" dirty="0" smtClean="0">
                <a:solidFill>
                  <a:srgbClr val="000099"/>
                </a:solidFill>
              </a:rPr>
              <a:t>日</a:t>
            </a:r>
            <a:r>
              <a:rPr kumimoji="1" lang="zh-CN" altLang="en-US" sz="2400" dirty="0" smtClean="0"/>
              <a:t>：</a:t>
            </a:r>
            <a:r>
              <a:rPr kumimoji="1" lang="en-US" altLang="zh-CN" sz="2400" dirty="0" smtClean="0"/>
              <a:t>Science</a:t>
            </a:r>
            <a:r>
              <a:rPr kumimoji="1" lang="zh-CN" altLang="en-US" sz="2400" dirty="0" smtClean="0"/>
              <a:t>刊登了名为</a:t>
            </a:r>
            <a:r>
              <a:rPr kumimoji="1" lang="en-US" altLang="zh-CN" sz="2400" dirty="0" smtClean="0">
                <a:solidFill>
                  <a:srgbClr val="FF0000"/>
                </a:solidFill>
              </a:rPr>
              <a:t>Dealing with Data</a:t>
            </a:r>
            <a:r>
              <a:rPr kumimoji="1" lang="zh-CN" altLang="en-US" sz="2400" dirty="0" smtClean="0"/>
              <a:t>的专辑，</a:t>
            </a:r>
            <a:r>
              <a:rPr lang="zh-CN" altLang="zh-CN" sz="2400" dirty="0" smtClean="0"/>
              <a:t>联合</a:t>
            </a:r>
            <a:r>
              <a:rPr lang="en-US" altLang="zh-CN" sz="2400" dirty="0" smtClean="0"/>
              <a:t>Science: Signaling</a:t>
            </a:r>
            <a:r>
              <a:rPr lang="zh-CN" altLang="zh-CN" sz="2400" dirty="0" smtClean="0"/>
              <a:t>、</a:t>
            </a:r>
            <a:r>
              <a:rPr lang="en-US" altLang="zh-CN" sz="2400" dirty="0" smtClean="0"/>
              <a:t>Science: Translational Medicine</a:t>
            </a:r>
            <a:r>
              <a:rPr lang="zh-CN" altLang="zh-CN" sz="2400" dirty="0" smtClean="0"/>
              <a:t>和</a:t>
            </a:r>
            <a:r>
              <a:rPr lang="en-US" altLang="zh-CN" sz="2400" dirty="0" smtClean="0"/>
              <a:t>Science Careers</a:t>
            </a:r>
            <a:r>
              <a:rPr lang="zh-CN" altLang="zh-CN" sz="2400" dirty="0" smtClean="0"/>
              <a:t>推出相关专题，讨论数据对科学研究的重要性</a:t>
            </a:r>
            <a:endParaRPr lang="en-US" altLang="zh-CN" sz="2400" dirty="0" smtClean="0"/>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800" dirty="0" smtClean="0">
                <a:solidFill>
                  <a:srgbClr val="000099"/>
                </a:solidFill>
              </a:rPr>
              <a:t>2012</a:t>
            </a:r>
            <a:r>
              <a:rPr lang="zh-CN" altLang="zh-CN" sz="2800" dirty="0" smtClean="0">
                <a:solidFill>
                  <a:srgbClr val="000099"/>
                </a:solidFill>
              </a:rPr>
              <a:t>年</a:t>
            </a:r>
            <a:r>
              <a:rPr lang="en-US" altLang="zh-CN" sz="2800" dirty="0" smtClean="0">
                <a:solidFill>
                  <a:srgbClr val="000099"/>
                </a:solidFill>
              </a:rPr>
              <a:t>3</a:t>
            </a:r>
            <a:r>
              <a:rPr lang="zh-CN" altLang="zh-CN" sz="2800" dirty="0" smtClean="0">
                <a:solidFill>
                  <a:srgbClr val="000099"/>
                </a:solidFill>
              </a:rPr>
              <a:t>月</a:t>
            </a:r>
            <a:r>
              <a:rPr lang="en-US" altLang="zh-CN" sz="2800" dirty="0" smtClean="0">
                <a:solidFill>
                  <a:srgbClr val="000099"/>
                </a:solidFill>
              </a:rPr>
              <a:t>29</a:t>
            </a:r>
            <a:r>
              <a:rPr lang="zh-CN" altLang="zh-CN" sz="2800" dirty="0" smtClean="0">
                <a:solidFill>
                  <a:srgbClr val="000099"/>
                </a:solidFill>
              </a:rPr>
              <a:t>日</a:t>
            </a:r>
            <a:r>
              <a:rPr lang="zh-CN" altLang="zh-CN" sz="2800" dirty="0" smtClean="0"/>
              <a:t>，美国总统科技政策办公室</a:t>
            </a:r>
            <a:r>
              <a:rPr lang="en-US" altLang="zh-CN" sz="2800" dirty="0" smtClean="0">
                <a:solidFill>
                  <a:srgbClr val="FF0000"/>
                </a:solidFill>
              </a:rPr>
              <a:t>OSTP</a:t>
            </a:r>
            <a:r>
              <a:rPr lang="zh-CN" altLang="zh-CN" sz="2800" dirty="0" smtClean="0"/>
              <a:t>（</a:t>
            </a:r>
            <a:r>
              <a:rPr lang="en-US" altLang="zh-CN" sz="2800" dirty="0" smtClean="0"/>
              <a:t>Office of Science and Technology Policy</a:t>
            </a:r>
            <a:r>
              <a:rPr lang="zh-CN" altLang="zh-CN" sz="2800" dirty="0" smtClean="0"/>
              <a:t>）宣布了每年投资两亿美元的“大数据研究计划”</a:t>
            </a:r>
            <a:r>
              <a:rPr lang="zh-CN" altLang="en-US" sz="2800" dirty="0" smtClean="0"/>
              <a:t>（</a:t>
            </a:r>
            <a:r>
              <a:rPr lang="en-US" altLang="zh-CN" sz="2800" dirty="0" smtClean="0">
                <a:solidFill>
                  <a:srgbClr val="FF0000"/>
                </a:solidFill>
              </a:rPr>
              <a:t>Big Data R&amp;D Initiative</a:t>
            </a:r>
            <a:r>
              <a:rPr lang="zh-CN" altLang="en-US" sz="2800" dirty="0" smtClean="0"/>
              <a:t>）</a:t>
            </a:r>
            <a:endParaRPr lang="en-US" altLang="zh-CN" sz="2800" dirty="0" smtClean="0"/>
          </a:p>
          <a:p>
            <a:r>
              <a:rPr lang="zh-CN" altLang="zh-CN" sz="2800" dirty="0" smtClean="0">
                <a:solidFill>
                  <a:srgbClr val="000099"/>
                </a:solidFill>
              </a:rPr>
              <a:t>同天</a:t>
            </a:r>
            <a:r>
              <a:rPr lang="zh-CN" altLang="zh-CN" sz="2800" dirty="0" smtClean="0"/>
              <a:t>，我国科技部发布的“</a:t>
            </a:r>
            <a:r>
              <a:rPr lang="zh-CN" altLang="zh-CN" sz="2800" dirty="0" smtClean="0">
                <a:solidFill>
                  <a:srgbClr val="FF0000"/>
                </a:solidFill>
              </a:rPr>
              <a:t>‘十二五’国家科技计划信息技术领域</a:t>
            </a:r>
            <a:r>
              <a:rPr lang="en-US" altLang="zh-CN" sz="2800" dirty="0" smtClean="0">
                <a:solidFill>
                  <a:srgbClr val="FF0000"/>
                </a:solidFill>
              </a:rPr>
              <a:t>2013</a:t>
            </a:r>
            <a:r>
              <a:rPr lang="zh-CN" altLang="zh-CN" sz="2800" dirty="0" smtClean="0">
                <a:solidFill>
                  <a:srgbClr val="FF0000"/>
                </a:solidFill>
              </a:rPr>
              <a:t>年度备选项目</a:t>
            </a:r>
            <a:r>
              <a:rPr lang="zh-CN" altLang="zh-CN" sz="2800" dirty="0" smtClean="0"/>
              <a:t>征集指南”把“大数据研究”列在首位</a:t>
            </a: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42308</TotalTime>
  <Words>3782</Words>
  <Application>Microsoft Macintosh PowerPoint</Application>
  <PresentationFormat>全屏显示(4:3)</PresentationFormat>
  <Paragraphs>610</Paragraphs>
  <Slides>41</Slides>
  <Notes>22</Notes>
  <HiddenSlides>0</HiddenSlides>
  <MMClips>0</MMClips>
  <ScaleCrop>false</ScaleCrop>
  <HeadingPairs>
    <vt:vector size="4" baseType="variant">
      <vt:variant>
        <vt:lpstr>主题</vt:lpstr>
      </vt:variant>
      <vt:variant>
        <vt:i4>1</vt:i4>
      </vt:variant>
      <vt:variant>
        <vt:lpstr>幻灯片标题</vt:lpstr>
      </vt:variant>
      <vt:variant>
        <vt:i4>41</vt:i4>
      </vt:variant>
    </vt:vector>
  </HeadingPairs>
  <TitlesOfParts>
    <vt:vector size="42" baseType="lpstr">
      <vt:lpstr>默认设计模板</vt:lpstr>
      <vt:lpstr>幻灯片 1</vt:lpstr>
      <vt:lpstr>个人简介</vt:lpstr>
      <vt:lpstr>国家重点基础研究发展计划</vt:lpstr>
      <vt:lpstr>北京市大数据科学与脑机智能创新中心</vt:lpstr>
      <vt:lpstr>幻灯片 5</vt:lpstr>
      <vt:lpstr> 大数据(维基百科)</vt:lpstr>
      <vt:lpstr>“大数据”特征 – 4V</vt:lpstr>
      <vt:lpstr>“大数据”溯源 </vt:lpstr>
      <vt:lpstr>“大数据”溯源</vt:lpstr>
      <vt:lpstr>“大数据”溯源</vt:lpstr>
      <vt:lpstr>幻灯片 11</vt:lpstr>
      <vt:lpstr>幻灯片 12</vt:lpstr>
      <vt:lpstr>大数据的研究与应用1：IBM Watson</vt:lpstr>
      <vt:lpstr>大数据的研究与应用1： IBM Watson</vt:lpstr>
      <vt:lpstr>幻灯片 15</vt:lpstr>
      <vt:lpstr>大数据的研究与应用： Google AlphaGo</vt:lpstr>
      <vt:lpstr>大数据的研究与应用： Google AlphaGo</vt:lpstr>
      <vt:lpstr>幻灯片 18</vt:lpstr>
      <vt:lpstr>幻灯片 19</vt:lpstr>
      <vt:lpstr>幻灯片 20</vt:lpstr>
      <vt:lpstr>挑战：隐私保护</vt:lpstr>
      <vt:lpstr>挑战：隐私保护</vt:lpstr>
      <vt:lpstr>幻灯片 23</vt:lpstr>
      <vt:lpstr>幻灯片 24</vt:lpstr>
      <vt:lpstr>Easy First Relation Extraction </vt:lpstr>
      <vt:lpstr>Easy First Relation Extraction </vt:lpstr>
      <vt:lpstr>Easy First Relation Extraction </vt:lpstr>
      <vt:lpstr>Outline</vt:lpstr>
      <vt:lpstr>Redundancies for Easy Decisions </vt:lpstr>
      <vt:lpstr>Redundancies for Easy Decisions </vt:lpstr>
      <vt:lpstr>Redundancies for Easy Decisions </vt:lpstr>
      <vt:lpstr>Outline</vt:lpstr>
      <vt:lpstr>Easy First RE Framework </vt:lpstr>
      <vt:lpstr>幻灯片 34</vt:lpstr>
      <vt:lpstr>幻灯片 35</vt:lpstr>
      <vt:lpstr>Outline</vt:lpstr>
      <vt:lpstr>幻灯片 37</vt:lpstr>
      <vt:lpstr>幻灯片 38</vt:lpstr>
      <vt:lpstr>幻灯片 39</vt:lpstr>
      <vt:lpstr>幻灯片 40</vt:lpstr>
      <vt:lpstr>幻灯片 41</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4354</cp:revision>
  <dcterms:created xsi:type="dcterms:W3CDTF">2010-07-14T15:56:11Z</dcterms:created>
  <dcterms:modified xsi:type="dcterms:W3CDTF">2020-04-23T04:48:06Z</dcterms:modified>
</cp:coreProperties>
</file>